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eg" ContentType="image/jpeg"/>
  <Override PartName="/ppt/notesSlides/notesSlide3.xml" ContentType="application/vnd.openxmlformats-officedocument.presentationml.notesSlide+xml"/>
  <Override PartName="/ppt/media/image6.jpeg" ContentType="image/jpeg"/>
  <Override PartName="/ppt/media/image7.jpeg" ContentType="image/jpeg"/>
  <Override PartName="/ppt/notesSlides/notesSlide4.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ph type="sldImg"/>
          </p:nvPr>
        </p:nvSpPr>
        <p:spPr>
          <a:xfrm>
            <a:off x="1143000" y="685800"/>
            <a:ext cx="4572000" cy="3429000"/>
          </a:xfrm>
          <a:prstGeom prst="rect">
            <a:avLst/>
          </a:prstGeom>
        </p:spPr>
        <p:txBody>
          <a:bodyPr/>
          <a:lstStyle/>
          <a:p>
            <a:pPr/>
          </a:p>
        </p:txBody>
      </p:sp>
      <p:sp>
        <p:nvSpPr>
          <p:cNvPr id="111" name="Shape 1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2015: 28% of our homeless patients had alcohol or other substance use disorders (not including tobacco abuse)</a:t>
            </a:r>
          </a:p>
          <a:p>
            <a:pPr/>
            <a:r>
              <a:t>2017: 25% of our homeless patients had alcohol or other substance use disorders (not including tob abuse)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The extraordinary consumption of drugs in the Skinner boxed rats appeared to be an artifact of an impoverished environment (Alexander, 2010)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As of 8/3/18: The running total of unique patients receiving MAT treatment at all LACHC sites in 2018 is 89: 35 induced or re-induced in 2018 by HHCLA/ CHR, 37 new patients to other LACHC sites through inductions at LACHC or referrals from outside clinics for maintenance therapy, and 17 carry over patients on maintenance from 2017.</a:t>
            </a:r>
          </a:p>
          <a:p>
            <a:pPr/>
            <a:r>
              <a:t>From the inception of the grant period in Aug 2016 thru dec 2017, 88 patients received Medication Assisted Treatment through HHCLA and 12 directly through LACHC, totaling 100 unique patients treated with MAT through December 2017.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Celebrate Small Incremental Victories</a:t>
            </a:r>
          </a:p>
          <a:p>
            <a:pPr/>
            <a:r>
              <a:t>Low Expectations, HIGH HOPES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2" name="Shape 12"/>
          <p:cNvSpPr/>
          <p:nvPr>
            <p:ph type="title"/>
          </p:nvPr>
        </p:nvSpPr>
        <p:spPr>
          <a:xfrm>
            <a:off x="685800" y="2130425"/>
            <a:ext cx="7772400" cy="1470029"/>
          </a:xfrm>
          <a:prstGeom prst="rect">
            <a:avLst/>
          </a:prstGeom>
        </p:spPr>
        <p:txBody>
          <a:bodyPr/>
          <a:lstStyle/>
          <a:p>
            <a:pPr/>
            <a:r>
              <a:t>Title Text</a:t>
            </a:r>
          </a:p>
        </p:txBody>
      </p:sp>
      <p:sp>
        <p:nvSpPr>
          <p:cNvPr id="13" name="Shape 13"/>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3" name="Shape 93"/>
          <p:cNvSpPr/>
          <p:nvPr>
            <p:ph type="title"/>
          </p:nvPr>
        </p:nvSpPr>
        <p:spPr>
          <a:prstGeom prst="rect">
            <a:avLst/>
          </a:prstGeom>
        </p:spPr>
        <p:txBody>
          <a:bodyPr/>
          <a:lstStyle/>
          <a:p>
            <a:pPr/>
            <a:r>
              <a:t>Title Text</a:t>
            </a:r>
          </a:p>
        </p:txBody>
      </p:sp>
      <p:sp>
        <p:nvSpPr>
          <p:cNvPr id="94" name="Shape 9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2" name="Shape 102"/>
          <p:cNvSpPr/>
          <p:nvPr>
            <p:ph type="title"/>
          </p:nvPr>
        </p:nvSpPr>
        <p:spPr>
          <a:xfrm>
            <a:off x="6629400" y="274639"/>
            <a:ext cx="2057400" cy="5851527"/>
          </a:xfrm>
          <a:prstGeom prst="rect">
            <a:avLst/>
          </a:prstGeom>
        </p:spPr>
        <p:txBody>
          <a:bodyPr/>
          <a:lstStyle/>
          <a:p>
            <a:pPr/>
            <a:r>
              <a:t>Title Text</a:t>
            </a:r>
          </a:p>
        </p:txBody>
      </p:sp>
      <p:sp>
        <p:nvSpPr>
          <p:cNvPr id="103" name="Shape 103"/>
          <p:cNvSpPr/>
          <p:nvPr>
            <p:ph type="body" idx="1"/>
          </p:nvPr>
        </p:nvSpPr>
        <p:spPr>
          <a:xfrm>
            <a:off x="457200" y="274639"/>
            <a:ext cx="6019800" cy="58515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a:r>
              <a:t>Title Text</a:t>
            </a:r>
          </a:p>
        </p:txBody>
      </p:sp>
      <p:sp>
        <p:nvSpPr>
          <p:cNvPr id="22" name="Shape 22"/>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0" name="Shape 30"/>
          <p:cNvSpPr/>
          <p:nvPr>
            <p:ph type="title"/>
          </p:nvPr>
        </p:nvSpPr>
        <p:spPr>
          <a:xfrm>
            <a:off x="722312" y="4406901"/>
            <a:ext cx="7772401" cy="1362079"/>
          </a:xfrm>
          <a:prstGeom prst="rect">
            <a:avLst/>
          </a:prstGeom>
        </p:spPr>
        <p:txBody>
          <a:bodyPr anchor="t"/>
          <a:lstStyle>
            <a:lvl1pPr algn="l">
              <a:defRPr b="1" cap="all" sz="4000"/>
            </a:lvl1pPr>
          </a:lstStyle>
          <a:p>
            <a:pPr/>
            <a:r>
              <a:t>Title Text</a:t>
            </a:r>
          </a:p>
        </p:txBody>
      </p:sp>
      <p:sp>
        <p:nvSpPr>
          <p:cNvPr id="31" name="Shape 3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661306" indent="-204106">
              <a:spcBef>
                <a:spcPts val="400"/>
              </a:spcBef>
              <a:buFontTx/>
              <a:defRPr sz="2000">
                <a:solidFill>
                  <a:srgbClr val="888888"/>
                </a:solidFill>
              </a:defRPr>
            </a:lvl2pPr>
            <a:lvl3pPr marL="1104900" indent="-190500">
              <a:spcBef>
                <a:spcPts val="400"/>
              </a:spcBef>
              <a:buFontTx/>
              <a:defRPr sz="2000">
                <a:solidFill>
                  <a:srgbClr val="888888"/>
                </a:solidFill>
              </a:defRPr>
            </a:lvl3pPr>
            <a:lvl4pPr marL="1600200" indent="-228600">
              <a:spcBef>
                <a:spcPts val="400"/>
              </a:spcBef>
              <a:buFontTx/>
              <a:defRPr sz="2000">
                <a:solidFill>
                  <a:srgbClr val="888888"/>
                </a:solidFill>
              </a:defRPr>
            </a:lvl4pPr>
            <a:lvl5pPr marL="2057400" indent="-228600">
              <a:spcBef>
                <a:spcPts val="400"/>
              </a:spcBef>
              <a:buFontTx/>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2" name="Shape 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a:r>
              <a:t>Title Text</a:t>
            </a:r>
          </a:p>
        </p:txBody>
      </p:sp>
      <p:sp>
        <p:nvSpPr>
          <p:cNvPr id="40" name="Shape 40"/>
          <p:cNvSpPr/>
          <p:nvPr>
            <p:ph type="body" sz="half" idx="1"/>
          </p:nvPr>
        </p:nvSpPr>
        <p:spPr>
          <a:xfrm>
            <a:off x="457200" y="1600202"/>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702127" indent="-244927">
              <a:spcBef>
                <a:spcPts val="500"/>
              </a:spcBef>
              <a:buFontTx/>
              <a:defRPr b="1" sz="2400"/>
            </a:lvl2pPr>
            <a:lvl3pPr marL="1143000" indent="-228600">
              <a:spcBef>
                <a:spcPts val="500"/>
              </a:spcBef>
              <a:buFontTx/>
              <a:defRPr b="1" sz="2400"/>
            </a:lvl3pPr>
            <a:lvl4pPr marL="1645920" indent="-274319">
              <a:spcBef>
                <a:spcPts val="500"/>
              </a:spcBef>
              <a:buFontTx/>
              <a:defRPr b="1" sz="2400"/>
            </a:lvl4pPr>
            <a:lvl5pPr marL="2103120" indent="-274320">
              <a:spcBef>
                <a:spcPts val="500"/>
              </a:spcBef>
              <a:buFontTx/>
              <a:defRPr b="1" sz="2400"/>
            </a:lvl5pPr>
          </a:lstStyle>
          <a:p>
            <a:pPr/>
            <a:r>
              <a:t>Body Level One</a:t>
            </a:r>
          </a:p>
          <a:p>
            <a:pPr lvl="1"/>
            <a:r>
              <a:t>Body Level Two</a:t>
            </a:r>
          </a:p>
          <a:p>
            <a:pPr lvl="2"/>
            <a:r>
              <a:t>Body Level Three</a:t>
            </a:r>
          </a:p>
          <a:p>
            <a:pPr lvl="3"/>
            <a:r>
              <a:t>Body Level Four</a:t>
            </a:r>
          </a:p>
          <a:p>
            <a:pPr lvl="4"/>
            <a:r>
              <a:t>Body Level Five</a:t>
            </a:r>
          </a:p>
        </p:txBody>
      </p:sp>
      <p:sp>
        <p:nvSpPr>
          <p:cNvPr id="50" name="Shape 50"/>
          <p:cNvSpPr/>
          <p:nvPr>
            <p:ph type="body" sz="quarter" idx="13"/>
          </p:nvPr>
        </p:nvSpPr>
        <p:spPr>
          <a:xfrm>
            <a:off x="4645026" y="1535111"/>
            <a:ext cx="4041779" cy="639767"/>
          </a:xfrm>
          <a:prstGeom prst="rect">
            <a:avLst/>
          </a:prstGeom>
        </p:spPr>
        <p:txBody>
          <a:bodyPr anchor="b"/>
          <a:lstStyle/>
          <a:p>
            <a:pPr/>
          </a:p>
        </p:txBody>
      </p:sp>
      <p:sp>
        <p:nvSpPr>
          <p:cNvPr id="51" name="Shape 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a:r>
              <a:t>Title Text</a:t>
            </a: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6" name="Shape 6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3" name="Shape 73"/>
          <p:cNvSpPr/>
          <p:nvPr>
            <p:ph type="title"/>
          </p:nvPr>
        </p:nvSpPr>
        <p:spPr>
          <a:xfrm>
            <a:off x="457201" y="273050"/>
            <a:ext cx="3008317" cy="1162050"/>
          </a:xfrm>
          <a:prstGeom prst="rect">
            <a:avLst/>
          </a:prstGeom>
        </p:spPr>
        <p:txBody>
          <a:bodyPr anchor="b"/>
          <a:lstStyle>
            <a:lvl1pPr algn="l">
              <a:defRPr b="1" sz="2000"/>
            </a:lvl1pPr>
          </a:lstStyle>
          <a:p>
            <a:pPr/>
            <a:r>
              <a:t>Title Text</a:t>
            </a:r>
          </a:p>
        </p:txBody>
      </p:sp>
      <p:sp>
        <p:nvSpPr>
          <p:cNvPr id="74" name="Shape 74"/>
          <p:cNvSpPr/>
          <p:nvPr>
            <p:ph type="body" idx="1"/>
          </p:nvPr>
        </p:nvSpPr>
        <p:spPr>
          <a:xfrm>
            <a:off x="3575050" y="273052"/>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Shape 75"/>
          <p:cNvSpPr/>
          <p:nvPr>
            <p:ph type="body" sz="half" idx="13"/>
          </p:nvPr>
        </p:nvSpPr>
        <p:spPr>
          <a:xfrm>
            <a:off x="457197" y="1435102"/>
            <a:ext cx="3008320" cy="4691065"/>
          </a:xfrm>
          <a:prstGeom prst="rect">
            <a:avLst/>
          </a:prstGeom>
        </p:spPr>
        <p:txBody>
          <a:bodyPr/>
          <a:lstStyle/>
          <a:p>
            <a:pP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3" name="Shape 83"/>
          <p:cNvSpPr/>
          <p:nvPr>
            <p:ph type="title"/>
          </p:nvPr>
        </p:nvSpPr>
        <p:spPr>
          <a:xfrm>
            <a:off x="1792288" y="4800600"/>
            <a:ext cx="5486404" cy="566738"/>
          </a:xfrm>
          <a:prstGeom prst="rect">
            <a:avLst/>
          </a:prstGeom>
        </p:spPr>
        <p:txBody>
          <a:bodyPr anchor="b"/>
          <a:lstStyle>
            <a:lvl1pPr algn="l">
              <a:defRPr b="1" sz="2000"/>
            </a:lvl1pPr>
          </a:lstStyle>
          <a:p>
            <a:pPr/>
            <a:r>
              <a:t>Title Text</a:t>
            </a:r>
          </a:p>
        </p:txBody>
      </p:sp>
      <p:sp>
        <p:nvSpPr>
          <p:cNvPr id="84" name="Shape 84"/>
          <p:cNvSpPr/>
          <p:nvPr>
            <p:ph type="pic" sz="half" idx="13"/>
          </p:nvPr>
        </p:nvSpPr>
        <p:spPr>
          <a:xfrm>
            <a:off x="1792288" y="612775"/>
            <a:ext cx="5486404" cy="4114800"/>
          </a:xfrm>
          <a:prstGeom prst="rect">
            <a:avLst/>
          </a:prstGeom>
        </p:spPr>
        <p:txBody>
          <a:bodyPr lIns="91439" tIns="45719" rIns="91439" bIns="45719">
            <a:noAutofit/>
          </a:bodyPr>
          <a:lstStyle/>
          <a:p>
            <a:pPr/>
          </a:p>
        </p:txBody>
      </p:sp>
      <p:sp>
        <p:nvSpPr>
          <p:cNvPr id="85" name="Shape 85"/>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600073" indent="-142873">
              <a:spcBef>
                <a:spcPts val="300"/>
              </a:spcBef>
              <a:buFontTx/>
              <a:defRPr sz="1400"/>
            </a:lvl2pPr>
            <a:lvl3pPr marL="1047750" indent="-133350">
              <a:spcBef>
                <a:spcPts val="300"/>
              </a:spcBef>
              <a:buFontTx/>
              <a:defRPr sz="1400"/>
            </a:lvl3pPr>
            <a:lvl4pPr marL="1531619" indent="-160019">
              <a:spcBef>
                <a:spcPts val="300"/>
              </a:spcBef>
              <a:buFontTx/>
              <a:defRPr sz="1400"/>
            </a:lvl4pPr>
            <a:lvl5pPr marL="1988820" indent="-160020">
              <a:spcBef>
                <a:spcPts val="300"/>
              </a:spcBef>
              <a:buFontTx/>
              <a:defRPr sz="1400"/>
            </a:lvl5pPr>
          </a:lstStyle>
          <a:p>
            <a:pPr/>
            <a:r>
              <a:t>Body Level One</a:t>
            </a:r>
          </a:p>
          <a:p>
            <a:pPr lvl="1"/>
            <a:r>
              <a:t>Body Level Two</a:t>
            </a:r>
          </a:p>
          <a:p>
            <a:pPr lvl="2"/>
            <a:r>
              <a:t>Body Level Three</a:t>
            </a:r>
          </a:p>
          <a:p>
            <a:pPr lvl="3"/>
            <a:r>
              <a:t>Body Level Four</a:t>
            </a:r>
          </a:p>
          <a:p>
            <a:pPr lvl="4"/>
            <a:r>
              <a:t>Body Level Five</a:t>
            </a: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png" descr="LACHC - Presentation Slide_FINAL.pdf"/>
          <p:cNvPicPr>
            <a:picLocks noChangeAspect="1"/>
          </p:cNvPicPr>
          <p:nvPr/>
        </p:nvPicPr>
        <p:blipFill>
          <a:blip r:embed="rId2">
            <a:extLst/>
          </a:blip>
          <a:stretch>
            <a:fillRect/>
          </a:stretch>
        </p:blipFill>
        <p:spPr>
          <a:xfrm>
            <a:off x="0" y="-3"/>
            <a:ext cx="9144000" cy="6858004"/>
          </a:xfrm>
          <a:prstGeom prst="rect">
            <a:avLst/>
          </a:prstGeom>
          <a:ln w="12700">
            <a:miter lim="400000"/>
          </a:ln>
        </p:spPr>
      </p:pic>
      <p:sp>
        <p:nvSpPr>
          <p:cNvPr id="3" name="Shape 3"/>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4" name="Shape 4"/>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8422823" y="6404296"/>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nacorda@lachc.com" TargetMode="External"/><Relationship Id="rId3" Type="http://schemas.openxmlformats.org/officeDocument/2006/relationships/image" Target="../media/image7.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image2.jpeg"/>
          <p:cNvPicPr>
            <a:picLocks noChangeAspect="1"/>
          </p:cNvPicPr>
          <p:nvPr/>
        </p:nvPicPr>
        <p:blipFill>
          <a:blip r:embed="rId2">
            <a:extLst/>
          </a:blip>
          <a:stretch>
            <a:fillRect/>
          </a:stretch>
        </p:blipFill>
        <p:spPr>
          <a:xfrm>
            <a:off x="2234152" y="585151"/>
            <a:ext cx="4901942" cy="1259528"/>
          </a:xfrm>
          <a:prstGeom prst="rect">
            <a:avLst/>
          </a:prstGeom>
          <a:ln w="12700">
            <a:miter lim="400000"/>
          </a:ln>
        </p:spPr>
      </p:pic>
      <p:sp>
        <p:nvSpPr>
          <p:cNvPr id="114" name="Shape 114"/>
          <p:cNvSpPr/>
          <p:nvPr>
            <p:ph type="title"/>
          </p:nvPr>
        </p:nvSpPr>
        <p:spPr>
          <a:xfrm>
            <a:off x="685800" y="2130425"/>
            <a:ext cx="7772400" cy="1470030"/>
          </a:xfrm>
          <a:prstGeom prst="rect">
            <a:avLst/>
          </a:prstGeom>
        </p:spPr>
        <p:txBody>
          <a:bodyPr/>
          <a:lstStyle/>
          <a:p>
            <a:pPr/>
            <a:r>
              <a:t>MAT in Skid Row</a:t>
            </a:r>
          </a:p>
        </p:txBody>
      </p:sp>
      <p:sp>
        <p:nvSpPr>
          <p:cNvPr id="115" name="Shape 115"/>
          <p:cNvSpPr/>
          <p:nvPr>
            <p:ph type="body" sz="quarter" idx="1"/>
          </p:nvPr>
        </p:nvSpPr>
        <p:spPr>
          <a:prstGeom prst="rect">
            <a:avLst/>
          </a:prstGeom>
        </p:spPr>
        <p:txBody>
          <a:bodyPr/>
          <a:lstStyle/>
          <a:p>
            <a:pPr>
              <a:spcBef>
                <a:spcPts val="500"/>
              </a:spcBef>
              <a:defRPr sz="2400"/>
            </a:pPr>
            <a:r>
              <a:t>Katy White, MD</a:t>
            </a:r>
          </a:p>
          <a:p>
            <a:pPr>
              <a:spcBef>
                <a:spcPts val="500"/>
              </a:spcBef>
              <a:defRPr sz="2400"/>
            </a:pPr>
            <a:r>
              <a:t>Jason Nacorda, DO</a:t>
            </a:r>
          </a:p>
          <a:p>
            <a:pPr>
              <a:defRPr sz="2400"/>
            </a:pPr>
          </a:p>
          <a:p>
            <a:pPr>
              <a:spcBef>
                <a:spcPts val="400"/>
              </a:spcBef>
              <a:defRPr sz="2000"/>
            </a:pPr>
            <a:r>
              <a:t>October 25, 2018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a:r>
              <a:t>Rat Park - 1970’s</a:t>
            </a:r>
          </a:p>
        </p:txBody>
      </p:sp>
      <p:sp>
        <p:nvSpPr>
          <p:cNvPr id="149" name="Shape 149"/>
          <p:cNvSpPr/>
          <p:nvPr>
            <p:ph type="body" idx="1"/>
          </p:nvPr>
        </p:nvSpPr>
        <p:spPr>
          <a:prstGeom prst="rect">
            <a:avLst/>
          </a:prstGeom>
        </p:spPr>
        <p:txBody>
          <a:bodyPr/>
          <a:lstStyle/>
          <a:p>
            <a:pPr/>
            <a:r>
              <a:t>Bruce Alexander</a:t>
            </a:r>
          </a:p>
          <a:p>
            <a:pPr lvl="1" marL="800100" indent="-342900">
              <a:buChar char="•"/>
            </a:pPr>
            <a:r>
              <a:t>Professor of Psychology in Vancouver </a:t>
            </a:r>
          </a:p>
          <a:p>
            <a:pPr/>
            <a:r>
              <a:t>Knew that rats were highly social, sexual and industrious creatures </a:t>
            </a:r>
          </a:p>
          <a:p>
            <a:pPr/>
            <a:r>
              <a:t>Thought that keeping rats in Skinner boxes was unnaturally isolating</a:t>
            </a:r>
          </a:p>
          <a:p>
            <a:pPr/>
            <a:r>
              <a:t>Would removing the rats from isolation yield different results?</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p:nvPr>
        </p:nvSpPr>
        <p:spPr>
          <a:prstGeom prst="rect">
            <a:avLst/>
          </a:prstGeom>
        </p:spPr>
        <p:txBody>
          <a:bodyPr/>
          <a:lstStyle/>
          <a:p>
            <a:pPr/>
            <a:r>
              <a:t>Rat Park</a:t>
            </a:r>
          </a:p>
        </p:txBody>
      </p:sp>
      <p:sp>
        <p:nvSpPr>
          <p:cNvPr id="152" name="Shape 152"/>
          <p:cNvSpPr/>
          <p:nvPr>
            <p:ph type="body" idx="1"/>
          </p:nvPr>
        </p:nvSpPr>
        <p:spPr>
          <a:prstGeom prst="rect">
            <a:avLst/>
          </a:prstGeom>
        </p:spPr>
        <p:txBody>
          <a:bodyPr/>
          <a:lstStyle/>
          <a:p>
            <a:pPr marL="270710" indent="-270710">
              <a:spcBef>
                <a:spcPts val="0"/>
              </a:spcBef>
              <a:buFontTx/>
              <a:defRPr sz="2700"/>
            </a:pPr>
            <a:r>
              <a:t>Unlimited access to opioids</a:t>
            </a:r>
          </a:p>
          <a:p>
            <a:pPr marL="270710" indent="-270710">
              <a:spcBef>
                <a:spcPts val="0"/>
              </a:spcBef>
              <a:buFontTx/>
              <a:defRPr sz="2700"/>
            </a:pPr>
            <a:r>
              <a:t>200x size of Skinner box</a:t>
            </a:r>
          </a:p>
          <a:p>
            <a:pPr marL="270710" indent="-270710">
              <a:spcBef>
                <a:spcPts val="0"/>
              </a:spcBef>
              <a:buFontTx/>
              <a:defRPr sz="2700"/>
            </a:pPr>
            <a:r>
              <a:t>95 sq ft</a:t>
            </a:r>
          </a:p>
          <a:p>
            <a:pPr marL="270710" indent="-270710">
              <a:spcBef>
                <a:spcPts val="0"/>
              </a:spcBef>
              <a:buFontTx/>
              <a:defRPr sz="2700"/>
            </a:pPr>
            <a:r>
              <a:t>Many rats from both sexes</a:t>
            </a:r>
          </a:p>
          <a:p>
            <a:pPr marL="270710" indent="-270710">
              <a:spcBef>
                <a:spcPts val="0"/>
              </a:spcBef>
              <a:buFontTx/>
              <a:defRPr sz="2700"/>
            </a:pPr>
            <a:r>
              <a:t>Platforms for climbing</a:t>
            </a:r>
          </a:p>
          <a:p>
            <a:pPr marL="270710" indent="-270710">
              <a:spcBef>
                <a:spcPts val="0"/>
              </a:spcBef>
              <a:buFontTx/>
              <a:defRPr sz="2700"/>
            </a:pPr>
            <a:r>
              <a:t>Tin cans for hiding</a:t>
            </a:r>
          </a:p>
          <a:p>
            <a:pPr marL="270710" indent="-270710">
              <a:spcBef>
                <a:spcPts val="0"/>
              </a:spcBef>
              <a:buFontTx/>
              <a:defRPr sz="2700"/>
            </a:pPr>
            <a:r>
              <a:t>Wood chips for strewing around</a:t>
            </a:r>
          </a:p>
          <a:p>
            <a:pPr marL="270710" indent="-270710">
              <a:spcBef>
                <a:spcPts val="0"/>
              </a:spcBef>
              <a:buFontTx/>
              <a:defRPr sz="2700"/>
            </a:pPr>
            <a:r>
              <a:t>Running wheels for exercise</a:t>
            </a:r>
          </a:p>
          <a:p>
            <a:pPr marL="270710" indent="-270710">
              <a:spcBef>
                <a:spcPts val="0"/>
              </a:spcBef>
              <a:buFontTx/>
              <a:defRPr sz="2700"/>
            </a:pPr>
          </a:p>
          <a:p>
            <a:pPr marL="270710" indent="-270710">
              <a:spcBef>
                <a:spcPts val="0"/>
              </a:spcBef>
              <a:buFontTx/>
              <a:defRPr sz="2700"/>
            </a:pPr>
            <a:r>
              <a:t>Compared opioid use between “Rat park” rats and isolated rats</a:t>
            </a:r>
          </a:p>
        </p:txBody>
      </p:sp>
      <p:pic>
        <p:nvPicPr>
          <p:cNvPr id="153" name="pasted-image.tiff"/>
          <p:cNvPicPr>
            <a:picLocks noChangeAspect="1"/>
          </p:cNvPicPr>
          <p:nvPr/>
        </p:nvPicPr>
        <p:blipFill>
          <a:blip r:embed="rId2">
            <a:extLst/>
          </a:blip>
          <a:stretch>
            <a:fillRect/>
          </a:stretch>
        </p:blipFill>
        <p:spPr>
          <a:xfrm>
            <a:off x="5804306" y="1228202"/>
            <a:ext cx="2971752" cy="1988048"/>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r>
              <a:t>Skinner Boxes, Lab Rat Housing</a:t>
            </a:r>
          </a:p>
        </p:txBody>
      </p:sp>
      <p:pic>
        <p:nvPicPr>
          <p:cNvPr id="156" name="pasted-image.tiff"/>
          <p:cNvPicPr>
            <a:picLocks noChangeAspect="1"/>
          </p:cNvPicPr>
          <p:nvPr/>
        </p:nvPicPr>
        <p:blipFill>
          <a:blip r:embed="rId2">
            <a:extLst/>
          </a:blip>
          <a:stretch>
            <a:fillRect/>
          </a:stretch>
        </p:blipFill>
        <p:spPr>
          <a:xfrm>
            <a:off x="4585750" y="2010928"/>
            <a:ext cx="4218674" cy="3242545"/>
          </a:xfrm>
          <a:prstGeom prst="rect">
            <a:avLst/>
          </a:prstGeom>
          <a:ln w="12700">
            <a:miter lim="400000"/>
          </a:ln>
        </p:spPr>
      </p:pic>
      <p:pic>
        <p:nvPicPr>
          <p:cNvPr id="157" name="pasted-image.tiff"/>
          <p:cNvPicPr>
            <a:picLocks noChangeAspect="1"/>
          </p:cNvPicPr>
          <p:nvPr/>
        </p:nvPicPr>
        <p:blipFill>
          <a:blip r:embed="rId3">
            <a:extLst/>
          </a:blip>
          <a:stretch>
            <a:fillRect/>
          </a:stretch>
        </p:blipFill>
        <p:spPr>
          <a:xfrm>
            <a:off x="1272877" y="3645991"/>
            <a:ext cx="2873740" cy="2112199"/>
          </a:xfrm>
          <a:prstGeom prst="rect">
            <a:avLst/>
          </a:prstGeom>
          <a:ln w="12700">
            <a:miter lim="400000"/>
          </a:ln>
        </p:spPr>
      </p:pic>
      <p:pic>
        <p:nvPicPr>
          <p:cNvPr id="158" name="pasted-image.tiff"/>
          <p:cNvPicPr>
            <a:picLocks noChangeAspect="1"/>
          </p:cNvPicPr>
          <p:nvPr/>
        </p:nvPicPr>
        <p:blipFill>
          <a:blip r:embed="rId4">
            <a:extLst/>
          </a:blip>
          <a:stretch>
            <a:fillRect/>
          </a:stretch>
        </p:blipFill>
        <p:spPr>
          <a:xfrm>
            <a:off x="1065136" y="1393302"/>
            <a:ext cx="3263822" cy="1912396"/>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prstGeom prst="rect">
            <a:avLst/>
          </a:prstGeom>
        </p:spPr>
        <p:txBody>
          <a:bodyPr/>
          <a:lstStyle/>
          <a:p>
            <a:pPr/>
            <a:r>
              <a:t>Rat Park</a:t>
            </a:r>
          </a:p>
        </p:txBody>
      </p:sp>
      <p:pic>
        <p:nvPicPr>
          <p:cNvPr id="161" name="pasted-image.tiff"/>
          <p:cNvPicPr>
            <a:picLocks noChangeAspect="1"/>
          </p:cNvPicPr>
          <p:nvPr/>
        </p:nvPicPr>
        <p:blipFill>
          <a:blip r:embed="rId2">
            <a:extLst/>
          </a:blip>
          <a:stretch>
            <a:fillRect/>
          </a:stretch>
        </p:blipFill>
        <p:spPr>
          <a:xfrm>
            <a:off x="419605" y="1180777"/>
            <a:ext cx="3771392" cy="2522993"/>
          </a:xfrm>
          <a:prstGeom prst="rect">
            <a:avLst/>
          </a:prstGeom>
          <a:ln w="12700">
            <a:miter lim="400000"/>
          </a:ln>
        </p:spPr>
      </p:pic>
      <p:pic>
        <p:nvPicPr>
          <p:cNvPr id="162" name="pasted-image.tiff"/>
          <p:cNvPicPr>
            <a:picLocks noChangeAspect="1"/>
          </p:cNvPicPr>
          <p:nvPr/>
        </p:nvPicPr>
        <p:blipFill>
          <a:blip r:embed="rId3">
            <a:extLst/>
          </a:blip>
          <a:stretch>
            <a:fillRect/>
          </a:stretch>
        </p:blipFill>
        <p:spPr>
          <a:xfrm>
            <a:off x="4984880" y="1180777"/>
            <a:ext cx="3107907" cy="2522993"/>
          </a:xfrm>
          <a:prstGeom prst="rect">
            <a:avLst/>
          </a:prstGeom>
          <a:ln w="12700">
            <a:miter lim="400000"/>
          </a:ln>
        </p:spPr>
      </p:pic>
      <p:pic>
        <p:nvPicPr>
          <p:cNvPr id="163" name="pasted-image.tiff"/>
          <p:cNvPicPr>
            <a:picLocks noChangeAspect="1"/>
          </p:cNvPicPr>
          <p:nvPr/>
        </p:nvPicPr>
        <p:blipFill>
          <a:blip r:embed="rId4">
            <a:extLst/>
          </a:blip>
          <a:stretch>
            <a:fillRect/>
          </a:stretch>
        </p:blipFill>
        <p:spPr>
          <a:xfrm>
            <a:off x="934217" y="3829196"/>
            <a:ext cx="2742168" cy="2217238"/>
          </a:xfrm>
          <a:prstGeom prst="rect">
            <a:avLst/>
          </a:prstGeom>
          <a:ln w="12700">
            <a:miter lim="400000"/>
          </a:ln>
        </p:spPr>
      </p:pic>
      <p:pic>
        <p:nvPicPr>
          <p:cNvPr id="164" name="pasted-image.tiff"/>
          <p:cNvPicPr>
            <a:picLocks noChangeAspect="1"/>
          </p:cNvPicPr>
          <p:nvPr/>
        </p:nvPicPr>
        <p:blipFill>
          <a:blip r:embed="rId5">
            <a:extLst/>
          </a:blip>
          <a:stretch>
            <a:fillRect/>
          </a:stretch>
        </p:blipFill>
        <p:spPr>
          <a:xfrm>
            <a:off x="4983298" y="3788072"/>
            <a:ext cx="3111071" cy="2299487"/>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p>
            <a:pPr/>
            <a:r>
              <a:t>Rat Park Results</a:t>
            </a:r>
          </a:p>
        </p:txBody>
      </p:sp>
      <p:sp>
        <p:nvSpPr>
          <p:cNvPr id="167" name="Shape 167"/>
          <p:cNvSpPr/>
          <p:nvPr>
            <p:ph type="body" sz="half" idx="1"/>
          </p:nvPr>
        </p:nvSpPr>
        <p:spPr>
          <a:xfrm>
            <a:off x="457200" y="1600202"/>
            <a:ext cx="3967522" cy="4525963"/>
          </a:xfrm>
          <a:prstGeom prst="rect">
            <a:avLst/>
          </a:prstGeom>
        </p:spPr>
        <p:txBody>
          <a:bodyPr/>
          <a:lstStyle>
            <a:lvl2pPr marL="800100" indent="-342900">
              <a:buChar char="•"/>
            </a:lvl2pPr>
          </a:lstStyle>
          <a:p>
            <a:pPr/>
            <a:r>
              <a:t>Heroin use was up to 19x higher in isolated rats</a:t>
            </a:r>
          </a:p>
          <a:p>
            <a:pPr lvl="1"/>
            <a:r>
              <a:t>Rat Park rats preferred social life and community engagement</a:t>
            </a:r>
          </a:p>
        </p:txBody>
      </p:sp>
      <p:pic>
        <p:nvPicPr>
          <p:cNvPr id="168" name="pasted-image.tiff"/>
          <p:cNvPicPr>
            <a:picLocks noChangeAspect="1"/>
          </p:cNvPicPr>
          <p:nvPr/>
        </p:nvPicPr>
        <p:blipFill>
          <a:blip r:embed="rId3">
            <a:extLst/>
          </a:blip>
          <a:stretch>
            <a:fillRect/>
          </a:stretch>
        </p:blipFill>
        <p:spPr>
          <a:xfrm>
            <a:off x="5057063" y="1431598"/>
            <a:ext cx="2885583" cy="4316042"/>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p>
            <a:pPr/>
            <a:r>
              <a:t>ACE Study - 1998</a:t>
            </a:r>
          </a:p>
        </p:txBody>
      </p:sp>
      <p:sp>
        <p:nvSpPr>
          <p:cNvPr id="173" name="Shape 173"/>
          <p:cNvSpPr/>
          <p:nvPr>
            <p:ph type="body" idx="1"/>
          </p:nvPr>
        </p:nvSpPr>
        <p:spPr>
          <a:prstGeom prst="rect">
            <a:avLst/>
          </a:prstGeom>
        </p:spPr>
        <p:txBody>
          <a:bodyPr/>
          <a:lstStyle/>
          <a:p>
            <a:pPr marL="336042" indent="-336042" defTabSz="448055">
              <a:spcBef>
                <a:spcPts val="600"/>
              </a:spcBef>
              <a:defRPr sz="3136"/>
            </a:pPr>
            <a:r>
              <a:t>Examined association b/w childhood abuse and adult health risk behaviors</a:t>
            </a:r>
          </a:p>
          <a:p>
            <a:pPr marL="336042" indent="-336042" defTabSz="448055">
              <a:spcBef>
                <a:spcPts val="600"/>
              </a:spcBef>
              <a:defRPr sz="3136"/>
            </a:pPr>
            <a:r>
              <a:t>Psychologic, Physical, Sexual, Household dysfunction</a:t>
            </a:r>
          </a:p>
          <a:p>
            <a:pPr marL="336042" indent="-336042" defTabSz="448055">
              <a:spcBef>
                <a:spcPts val="600"/>
              </a:spcBef>
              <a:defRPr sz="3136"/>
            </a:pPr>
            <a:r>
              <a:t>ACE assoc. with earlier initiation and increased likelihood of substance use</a:t>
            </a:r>
          </a:p>
          <a:p>
            <a:pPr marL="336042" indent="-336042" defTabSz="448055">
              <a:spcBef>
                <a:spcPts val="600"/>
              </a:spcBef>
              <a:defRPr sz="3136"/>
            </a:pPr>
            <a:r>
              <a:rPr u="sng"/>
              <a:t>&gt;</a:t>
            </a:r>
            <a:r>
              <a:t> 4 ACE lead to 5-fold increased risk of substance use and 10-fold increased risk of injection use</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p>
            <a:pPr/>
            <a:r>
              <a:t>Risk Environments</a:t>
            </a:r>
          </a:p>
        </p:txBody>
      </p:sp>
      <p:sp>
        <p:nvSpPr>
          <p:cNvPr id="176" name="Shape 176"/>
          <p:cNvSpPr/>
          <p:nvPr>
            <p:ph type="body" idx="1"/>
          </p:nvPr>
        </p:nvSpPr>
        <p:spPr>
          <a:prstGeom prst="rect">
            <a:avLst/>
          </a:prstGeom>
        </p:spPr>
        <p:txBody>
          <a:bodyPr/>
          <a:lstStyle/>
          <a:p>
            <a:pPr marL="322325" indent="-322325" defTabSz="429768">
              <a:spcBef>
                <a:spcPts val="600"/>
              </a:spcBef>
              <a:defRPr sz="3008"/>
            </a:pPr>
            <a:r>
              <a:t>Promotes the understanding of harm as contingent on relationships to environment</a:t>
            </a:r>
          </a:p>
          <a:p>
            <a:pPr marL="322325" indent="-322325" defTabSz="429768">
              <a:spcBef>
                <a:spcPts val="600"/>
              </a:spcBef>
              <a:defRPr sz="3008"/>
            </a:pPr>
            <a:r>
              <a:t>Types of environments</a:t>
            </a:r>
          </a:p>
          <a:p>
            <a:pPr lvl="1" marL="752094" indent="-322325" defTabSz="429768">
              <a:spcBef>
                <a:spcPts val="600"/>
              </a:spcBef>
              <a:buChar char="•"/>
              <a:defRPr sz="3008"/>
            </a:pPr>
            <a:r>
              <a:t>Physical, Social, Economic, Policy</a:t>
            </a:r>
          </a:p>
          <a:p>
            <a:pPr marL="322325" indent="-322325" defTabSz="429768">
              <a:spcBef>
                <a:spcPts val="600"/>
              </a:spcBef>
              <a:defRPr sz="3008"/>
            </a:pPr>
            <a:r>
              <a:t>Redistributes responsibility for harm as something shared between individuals and socio-economic structures</a:t>
            </a:r>
          </a:p>
          <a:p>
            <a:pPr marL="322325" indent="-322325" defTabSz="429768">
              <a:spcBef>
                <a:spcPts val="600"/>
              </a:spcBef>
              <a:defRPr sz="3008"/>
            </a:pPr>
            <a:r>
              <a:t>Encourages consideration of both personal agency and responsibility of society </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a:pPr/>
            <a:r>
              <a:t>Complex Pathophysiology</a:t>
            </a:r>
          </a:p>
        </p:txBody>
      </p:sp>
      <p:sp>
        <p:nvSpPr>
          <p:cNvPr id="179" name="Shape 179"/>
          <p:cNvSpPr/>
          <p:nvPr>
            <p:ph type="body" idx="1"/>
          </p:nvPr>
        </p:nvSpPr>
        <p:spPr>
          <a:prstGeom prst="rect">
            <a:avLst/>
          </a:prstGeom>
        </p:spPr>
        <p:txBody>
          <a:bodyPr/>
          <a:lstStyle/>
          <a:p>
            <a:pPr/>
            <a:r>
              <a:t>Biologic, Psychologic, Social, Environmental, Economic, Political</a:t>
            </a:r>
          </a:p>
          <a:p>
            <a:pPr/>
            <a:r>
              <a:t>Cumulative impact of multiple risk factors across time</a:t>
            </a:r>
          </a:p>
          <a:p>
            <a:pPr/>
            <a:r>
              <a:t>Variation in symptoms and prognosis</a:t>
            </a:r>
          </a:p>
          <a:p>
            <a:pPr/>
            <a:r>
              <a:t>Only about 10% of people who use substances will develop substance use disorder</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p:nvPr>
        </p:nvSpPr>
        <p:spPr>
          <a:xfrm>
            <a:off x="457200" y="274637"/>
            <a:ext cx="8229600" cy="1143004"/>
          </a:xfrm>
          <a:prstGeom prst="rect">
            <a:avLst/>
          </a:prstGeom>
        </p:spPr>
        <p:txBody>
          <a:bodyPr/>
          <a:lstStyle/>
          <a:p>
            <a:pPr/>
            <a:r>
              <a:t>LACHC MAT Care Team</a:t>
            </a:r>
          </a:p>
        </p:txBody>
      </p:sp>
      <p:sp>
        <p:nvSpPr>
          <p:cNvPr id="182" name="Shape 182"/>
          <p:cNvSpPr/>
          <p:nvPr>
            <p:ph type="body" idx="1"/>
          </p:nvPr>
        </p:nvSpPr>
        <p:spPr>
          <a:xfrm>
            <a:off x="571350" y="1374372"/>
            <a:ext cx="8115452" cy="4382962"/>
          </a:xfrm>
          <a:prstGeom prst="rect">
            <a:avLst/>
          </a:prstGeom>
        </p:spPr>
        <p:txBody>
          <a:bodyPr/>
          <a:lstStyle/>
          <a:p>
            <a:pPr lvl="1" marL="611605" indent="-230604">
              <a:lnSpc>
                <a:spcPct val="150000"/>
              </a:lnSpc>
              <a:spcBef>
                <a:spcPts val="500"/>
              </a:spcBef>
              <a:buFontTx/>
              <a:buChar char="•"/>
            </a:pPr>
            <a:r>
              <a:t>Began prescribing in Fall 2016</a:t>
            </a:r>
          </a:p>
          <a:p>
            <a:pPr lvl="1" marL="611605" indent="-230604">
              <a:lnSpc>
                <a:spcPct val="150000"/>
              </a:lnSpc>
              <a:spcBef>
                <a:spcPts val="500"/>
              </a:spcBef>
              <a:buFontTx/>
              <a:buChar char="•"/>
            </a:pPr>
            <a:r>
              <a:t>Currently, 6 waivered LACHC providers, 3 of whom are actively prescribing</a:t>
            </a:r>
          </a:p>
          <a:p>
            <a:pPr lvl="1" marL="611605" indent="-230604">
              <a:lnSpc>
                <a:spcPct val="150000"/>
              </a:lnSpc>
              <a:spcBef>
                <a:spcPts val="500"/>
              </a:spcBef>
              <a:buFontTx/>
              <a:buChar char="•"/>
            </a:pPr>
            <a:r>
              <a:t>LACHC Pharmacy provides Buprenorphine for uninsured patients</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p:nvPr>
        </p:nvSpPr>
        <p:spPr>
          <a:xfrm>
            <a:off x="457200" y="274638"/>
            <a:ext cx="8229600" cy="1143002"/>
          </a:xfrm>
          <a:prstGeom prst="rect">
            <a:avLst/>
          </a:prstGeom>
        </p:spPr>
        <p:txBody>
          <a:bodyPr/>
          <a:lstStyle/>
          <a:p>
            <a:pPr>
              <a:spcBef>
                <a:spcPts val="700"/>
              </a:spcBef>
              <a:defRPr sz="2800"/>
            </a:pPr>
            <a:r>
              <a:t>Collaborative Partnership:</a:t>
            </a:r>
          </a:p>
          <a:p>
            <a:pPr>
              <a:spcBef>
                <a:spcPts val="700"/>
              </a:spcBef>
              <a:defRPr sz="2800"/>
            </a:pPr>
            <a:r>
              <a:t>Homeless Health Care Los Angeles</a:t>
            </a:r>
          </a:p>
        </p:txBody>
      </p:sp>
      <p:sp>
        <p:nvSpPr>
          <p:cNvPr id="185" name="Shape 185"/>
          <p:cNvSpPr/>
          <p:nvPr>
            <p:ph type="body" idx="1"/>
          </p:nvPr>
        </p:nvSpPr>
        <p:spPr>
          <a:xfrm>
            <a:off x="457200" y="1600202"/>
            <a:ext cx="8229600" cy="4525964"/>
          </a:xfrm>
          <a:prstGeom prst="rect">
            <a:avLst/>
          </a:prstGeom>
        </p:spPr>
        <p:txBody>
          <a:bodyPr/>
          <a:lstStyle/>
          <a:p>
            <a:pPr/>
            <a:r>
              <a:t>Center for Harm Reduction</a:t>
            </a:r>
          </a:p>
          <a:p>
            <a:pPr/>
            <a:r>
              <a:t>Needle Exchange</a:t>
            </a:r>
          </a:p>
          <a:p>
            <a:pPr/>
            <a:r>
              <a:t>Group Counseling/Accupuncture/Computer Access</a:t>
            </a:r>
          </a:p>
          <a:p>
            <a:pPr/>
            <a:r>
              <a:t>Two X-Waivered Physicians</a:t>
            </a:r>
          </a:p>
          <a:p>
            <a:pPr/>
            <a:r>
              <a:t>Case managers</a:t>
            </a:r>
          </a:p>
          <a:p>
            <a:pPr/>
            <a:r>
              <a:t>SUD Counselors</a:t>
            </a:r>
          </a:p>
        </p:txBody>
      </p:sp>
      <p:pic>
        <p:nvPicPr>
          <p:cNvPr id="186" name="image10.tif"/>
          <p:cNvPicPr>
            <a:picLocks noChangeAspect="1"/>
          </p:cNvPicPr>
          <p:nvPr/>
        </p:nvPicPr>
        <p:blipFill>
          <a:blip r:embed="rId2">
            <a:extLst/>
          </a:blip>
          <a:stretch>
            <a:fillRect/>
          </a:stretch>
        </p:blipFill>
        <p:spPr>
          <a:xfrm>
            <a:off x="4281176" y="4290673"/>
            <a:ext cx="3315868" cy="2209145"/>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Objectives</a:t>
            </a:r>
          </a:p>
        </p:txBody>
      </p:sp>
      <p:sp>
        <p:nvSpPr>
          <p:cNvPr id="118" name="Shape 118"/>
          <p:cNvSpPr/>
          <p:nvPr>
            <p:ph type="body" idx="1"/>
          </p:nvPr>
        </p:nvSpPr>
        <p:spPr>
          <a:prstGeom prst="rect">
            <a:avLst/>
          </a:prstGeom>
        </p:spPr>
        <p:txBody>
          <a:bodyPr/>
          <a:lstStyle/>
          <a:p>
            <a:pPr/>
            <a:r>
              <a:t>Understand steps needed to implement an MAT program in a community health setting in Skid Row</a:t>
            </a:r>
          </a:p>
          <a:p>
            <a:pPr/>
            <a:r>
              <a:t>Discuss the complex journey of a person with opioid dependence</a:t>
            </a:r>
          </a:p>
          <a:p>
            <a:pPr/>
            <a:r>
              <a:t>Understand 3 health disparities within this predominantly homeless community</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p:nvPr>
        </p:nvSpPr>
        <p:spPr>
          <a:prstGeom prst="rect">
            <a:avLst/>
          </a:prstGeom>
        </p:spPr>
        <p:txBody>
          <a:bodyPr/>
          <a:lstStyle/>
          <a:p>
            <a:pPr/>
            <a:r>
              <a:t>Harm Reduction Model</a:t>
            </a:r>
          </a:p>
        </p:txBody>
      </p:sp>
      <p:sp>
        <p:nvSpPr>
          <p:cNvPr id="189" name="Shape 189"/>
          <p:cNvSpPr/>
          <p:nvPr>
            <p:ph type="body" idx="1"/>
          </p:nvPr>
        </p:nvSpPr>
        <p:spPr>
          <a:prstGeom prst="rect">
            <a:avLst/>
          </a:prstGeom>
        </p:spPr>
        <p:txBody>
          <a:bodyPr/>
          <a:lstStyle/>
          <a:p>
            <a:pPr marL="339470" indent="-339470" defTabSz="452627">
              <a:spcBef>
                <a:spcPts val="600"/>
              </a:spcBef>
              <a:defRPr sz="3168"/>
            </a:pPr>
            <a:r>
              <a:t>Compassionate pragmatism</a:t>
            </a:r>
          </a:p>
          <a:p>
            <a:pPr marL="339470" indent="-339470" defTabSz="452627">
              <a:spcBef>
                <a:spcPts val="600"/>
              </a:spcBef>
              <a:defRPr sz="3168"/>
            </a:pPr>
            <a:r>
              <a:t>Emphasizes individuals choice and goals they identify as meaningful</a:t>
            </a:r>
          </a:p>
          <a:p>
            <a:pPr marL="339470" indent="-339470" defTabSz="452627">
              <a:spcBef>
                <a:spcPts val="600"/>
              </a:spcBef>
              <a:defRPr sz="3168"/>
            </a:pPr>
            <a:r>
              <a:t>Tolerance of treatment goals other than abstinence</a:t>
            </a:r>
          </a:p>
          <a:p>
            <a:pPr lvl="1" marL="792098" indent="-339470" defTabSz="452627">
              <a:spcBef>
                <a:spcPts val="600"/>
              </a:spcBef>
              <a:buChar char="•"/>
              <a:defRPr sz="3168"/>
            </a:pPr>
            <a:r>
              <a:t>Expands services available to people who have not benefited from traditional, abstinence-based treatment</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xfrm>
            <a:off x="457200" y="274638"/>
            <a:ext cx="8229600" cy="1143002"/>
          </a:xfrm>
          <a:prstGeom prst="rect">
            <a:avLst/>
          </a:prstGeom>
        </p:spPr>
        <p:txBody>
          <a:bodyPr/>
          <a:lstStyle/>
          <a:p>
            <a:pPr/>
            <a:r>
              <a:t>Opioid use/dependence</a:t>
            </a:r>
          </a:p>
        </p:txBody>
      </p:sp>
      <p:sp>
        <p:nvSpPr>
          <p:cNvPr id="192" name="Shape 192"/>
          <p:cNvSpPr/>
          <p:nvPr>
            <p:ph type="body" idx="1"/>
          </p:nvPr>
        </p:nvSpPr>
        <p:spPr>
          <a:xfrm>
            <a:off x="457200" y="1600202"/>
            <a:ext cx="8229600" cy="4525964"/>
          </a:xfrm>
          <a:prstGeom prst="rect">
            <a:avLst/>
          </a:prstGeom>
        </p:spPr>
        <p:txBody>
          <a:bodyPr/>
          <a:lstStyle/>
          <a:p>
            <a:pPr/>
            <a:r>
              <a:t>We do not use pejorative terms</a:t>
            </a:r>
          </a:p>
          <a:p>
            <a:pPr lvl="1" marL="800100" indent="-342900">
              <a:buChar char="•"/>
            </a:pPr>
            <a:r>
              <a:t>Abusers/Addicts</a:t>
            </a:r>
          </a:p>
          <a:p>
            <a:pPr lvl="1" marL="800100" indent="-342900">
              <a:buChar char="•"/>
            </a:pPr>
            <a:r>
              <a:t>Dirty/Clean</a:t>
            </a:r>
          </a:p>
          <a:p>
            <a:pPr/>
            <a:r>
              <a:t>Using only objective terms</a:t>
            </a:r>
          </a:p>
          <a:p>
            <a:pPr lvl="1" marL="800100" indent="-342900">
              <a:buChar char="•"/>
            </a:pPr>
            <a:r>
              <a:t>Opioid use/dependence</a:t>
            </a:r>
          </a:p>
          <a:p>
            <a:pPr lvl="1" marL="800100" indent="-342900">
              <a:buChar char="•"/>
            </a:pPr>
            <a:r>
              <a:t>Positive/Negative (i.e. UDS findings)</a:t>
            </a:r>
          </a:p>
        </p:txBody>
      </p:sp>
      <p:pic>
        <p:nvPicPr>
          <p:cNvPr id="193" name="pasted-image.tiff"/>
          <p:cNvPicPr>
            <a:picLocks noChangeAspect="1"/>
          </p:cNvPicPr>
          <p:nvPr/>
        </p:nvPicPr>
        <p:blipFill>
          <a:blip r:embed="rId2">
            <a:extLst/>
          </a:blip>
          <a:stretch>
            <a:fillRect/>
          </a:stretch>
        </p:blipFill>
        <p:spPr>
          <a:xfrm>
            <a:off x="6717815" y="1255508"/>
            <a:ext cx="2250557" cy="2862120"/>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p:nvPr>
        </p:nvSpPr>
        <p:spPr>
          <a:xfrm>
            <a:off x="457200" y="274638"/>
            <a:ext cx="8229600" cy="1143002"/>
          </a:xfrm>
          <a:prstGeom prst="rect">
            <a:avLst/>
          </a:prstGeom>
        </p:spPr>
        <p:txBody>
          <a:bodyPr/>
          <a:lstStyle/>
          <a:p>
            <a:pPr/>
            <a:r>
              <a:t>Homeless Healthcare LA</a:t>
            </a:r>
          </a:p>
        </p:txBody>
      </p:sp>
      <p:sp>
        <p:nvSpPr>
          <p:cNvPr id="196" name="Shape 196"/>
          <p:cNvSpPr/>
          <p:nvPr>
            <p:ph type="body" idx="1"/>
          </p:nvPr>
        </p:nvSpPr>
        <p:spPr>
          <a:xfrm>
            <a:off x="457200" y="1600202"/>
            <a:ext cx="8229600" cy="4525964"/>
          </a:xfrm>
          <a:prstGeom prst="rect">
            <a:avLst/>
          </a:prstGeom>
        </p:spPr>
        <p:txBody>
          <a:bodyPr/>
          <a:lstStyle/>
          <a:p>
            <a:pPr marL="312038" indent="-312038" defTabSz="416051">
              <a:lnSpc>
                <a:spcPct val="90000"/>
              </a:lnSpc>
              <a:spcBef>
                <a:spcPts val="600"/>
              </a:spcBef>
              <a:defRPr sz="2900"/>
            </a:pPr>
            <a:r>
              <a:t>Offer MAT Inductions to clients that already utilize the Needle Exchange, etc.</a:t>
            </a:r>
          </a:p>
          <a:p>
            <a:pPr marL="312038" indent="-312038" defTabSz="416051">
              <a:lnSpc>
                <a:spcPct val="90000"/>
              </a:lnSpc>
              <a:spcBef>
                <a:spcPts val="600"/>
              </a:spcBef>
              <a:defRPr sz="2900"/>
            </a:pPr>
            <a:r>
              <a:t>Severe Opioid Dependence</a:t>
            </a:r>
          </a:p>
          <a:p>
            <a:pPr marL="312038" indent="-312038" defTabSz="416051">
              <a:lnSpc>
                <a:spcPct val="90000"/>
              </a:lnSpc>
              <a:spcBef>
                <a:spcPts val="600"/>
              </a:spcBef>
              <a:defRPr sz="2900"/>
            </a:pPr>
            <a:r>
              <a:t>Use Buprenorphine alone</a:t>
            </a:r>
          </a:p>
          <a:p>
            <a:pPr marL="312038" indent="-312038" defTabSz="416051">
              <a:lnSpc>
                <a:spcPct val="90000"/>
              </a:lnSpc>
              <a:spcBef>
                <a:spcPts val="600"/>
              </a:spcBef>
              <a:defRPr sz="2900"/>
            </a:pPr>
            <a:r>
              <a:t>Direct observation dosing, in-clinic induction</a:t>
            </a:r>
          </a:p>
          <a:p>
            <a:pPr marL="312038" indent="-312038" defTabSz="416051">
              <a:lnSpc>
                <a:spcPct val="90000"/>
              </a:lnSpc>
              <a:spcBef>
                <a:spcPts val="600"/>
              </a:spcBef>
              <a:defRPr sz="2900"/>
            </a:pPr>
            <a:r>
              <a:t>Meet with SUD counselors</a:t>
            </a:r>
          </a:p>
          <a:p>
            <a:pPr marL="312038" indent="-312038" defTabSz="416051">
              <a:lnSpc>
                <a:spcPct val="90000"/>
              </a:lnSpc>
              <a:spcBef>
                <a:spcPts val="600"/>
              </a:spcBef>
              <a:defRPr sz="2900"/>
            </a:pPr>
            <a:r>
              <a:t>2-day follow up</a:t>
            </a:r>
          </a:p>
          <a:p>
            <a:pPr marL="312038" indent="-312038" defTabSz="416051">
              <a:lnSpc>
                <a:spcPct val="90000"/>
              </a:lnSpc>
              <a:spcBef>
                <a:spcPts val="600"/>
              </a:spcBef>
              <a:defRPr sz="2900"/>
            </a:pPr>
            <a:r>
              <a:t>14-21 day “Detox” Program</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p:nvPr>
        </p:nvSpPr>
        <p:spPr>
          <a:xfrm>
            <a:off x="457200" y="274638"/>
            <a:ext cx="8229600" cy="1143002"/>
          </a:xfrm>
          <a:prstGeom prst="rect">
            <a:avLst/>
          </a:prstGeom>
        </p:spPr>
        <p:txBody>
          <a:bodyPr/>
          <a:lstStyle/>
          <a:p>
            <a:pPr/>
            <a:r>
              <a:t>Detox to Maintenance</a:t>
            </a:r>
          </a:p>
        </p:txBody>
      </p:sp>
      <p:sp>
        <p:nvSpPr>
          <p:cNvPr id="199" name="Shape 199"/>
          <p:cNvSpPr/>
          <p:nvPr>
            <p:ph type="body" idx="1"/>
          </p:nvPr>
        </p:nvSpPr>
        <p:spPr>
          <a:xfrm>
            <a:off x="457200" y="1600202"/>
            <a:ext cx="8229600" cy="4525964"/>
          </a:xfrm>
          <a:prstGeom prst="rect">
            <a:avLst/>
          </a:prstGeom>
        </p:spPr>
        <p:txBody>
          <a:bodyPr/>
          <a:lstStyle/>
          <a:p>
            <a:pPr/>
            <a:r>
              <a:t>Pts who complete “Detox” Program at HHCLA</a:t>
            </a:r>
          </a:p>
          <a:p>
            <a:pPr/>
            <a:r>
              <a:t>Transition care to Maintenance at LACHC</a:t>
            </a:r>
          </a:p>
          <a:p>
            <a:pPr/>
            <a:r>
              <a:t>“Warm-handoff” from HHCLA</a:t>
            </a:r>
          </a:p>
          <a:p>
            <a:pPr lvl="1" marL="800100" indent="-342900">
              <a:buChar char="•"/>
            </a:pPr>
            <a:r>
              <a:t>Case managers</a:t>
            </a:r>
          </a:p>
          <a:p>
            <a:pPr lvl="1" marL="800100" indent="-342900">
              <a:buChar char="•"/>
            </a:pPr>
            <a:r>
              <a:t>EMR progress notes</a:t>
            </a:r>
          </a:p>
        </p:txBody>
      </p:sp>
      <p:pic>
        <p:nvPicPr>
          <p:cNvPr id="200" name="image11.jpeg"/>
          <p:cNvPicPr>
            <a:picLocks noChangeAspect="1"/>
          </p:cNvPicPr>
          <p:nvPr/>
        </p:nvPicPr>
        <p:blipFill>
          <a:blip r:embed="rId2">
            <a:extLst/>
          </a:blip>
          <a:stretch>
            <a:fillRect/>
          </a:stretch>
        </p:blipFill>
        <p:spPr>
          <a:xfrm>
            <a:off x="5443630" y="3923958"/>
            <a:ext cx="2982785" cy="1987233"/>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p:nvPr>
        </p:nvSpPr>
        <p:spPr>
          <a:xfrm>
            <a:off x="457200" y="274637"/>
            <a:ext cx="8229600" cy="1143004"/>
          </a:xfrm>
          <a:prstGeom prst="rect">
            <a:avLst/>
          </a:prstGeom>
        </p:spPr>
        <p:txBody>
          <a:bodyPr/>
          <a:lstStyle/>
          <a:p>
            <a:pPr/>
            <a:r>
              <a:t>Patient Stories - Mr. and Ms. S</a:t>
            </a:r>
          </a:p>
        </p:txBody>
      </p:sp>
      <p:sp>
        <p:nvSpPr>
          <p:cNvPr id="203" name="Shape 203"/>
          <p:cNvSpPr/>
          <p:nvPr>
            <p:ph type="body" idx="1"/>
          </p:nvPr>
        </p:nvSpPr>
        <p:spPr>
          <a:xfrm>
            <a:off x="457200" y="1600202"/>
            <a:ext cx="8229600" cy="4525965"/>
          </a:xfrm>
          <a:prstGeom prst="rect">
            <a:avLst/>
          </a:prstGeom>
        </p:spPr>
        <p:txBody>
          <a:bodyPr/>
          <a:lstStyle/>
          <a:p>
            <a:pPr/>
            <a:r>
              <a:t>Mr. and Ms. S, both with opiate pill and heroin use</a:t>
            </a:r>
          </a:p>
          <a:p>
            <a:pPr/>
            <a:r>
              <a:t>Uninsured</a:t>
            </a:r>
          </a:p>
          <a:p>
            <a:pPr/>
            <a:r>
              <a:t>Both were struggling to hold jobs</a:t>
            </a:r>
          </a:p>
          <a:p>
            <a:pPr/>
            <a:r>
              <a:t>Financial issues/Housing issues</a:t>
            </a:r>
          </a:p>
          <a:p>
            <a:pPr/>
            <a:r>
              <a:t>Strained relationship</a:t>
            </a:r>
          </a:p>
          <a:p>
            <a:pPr/>
            <a:r>
              <a:t>Medical issues</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457200" y="274638"/>
            <a:ext cx="8229600" cy="1143002"/>
          </a:xfrm>
          <a:prstGeom prst="rect">
            <a:avLst/>
          </a:prstGeom>
        </p:spPr>
        <p:txBody>
          <a:bodyPr/>
          <a:lstStyle/>
          <a:p>
            <a:pPr/>
            <a:r>
              <a:t>Patient Stories - Mr. S</a:t>
            </a:r>
          </a:p>
        </p:txBody>
      </p:sp>
      <p:sp>
        <p:nvSpPr>
          <p:cNvPr id="206" name="Shape 206"/>
          <p:cNvSpPr/>
          <p:nvPr>
            <p:ph type="body" idx="1"/>
          </p:nvPr>
        </p:nvSpPr>
        <p:spPr>
          <a:xfrm>
            <a:off x="457200" y="1600202"/>
            <a:ext cx="8229600" cy="4525964"/>
          </a:xfrm>
          <a:prstGeom prst="rect">
            <a:avLst/>
          </a:prstGeom>
        </p:spPr>
        <p:txBody>
          <a:bodyPr/>
          <a:lstStyle/>
          <a:p>
            <a:pPr marL="322325" indent="-322325" defTabSz="429768">
              <a:spcBef>
                <a:spcPts val="600"/>
              </a:spcBef>
              <a:defRPr sz="3008"/>
            </a:pPr>
            <a:r>
              <a:t>Initially, did not want to be on Buprenorphine long-term</a:t>
            </a:r>
          </a:p>
          <a:p>
            <a:pPr lvl="1" marL="752094" indent="-322325" defTabSz="429768">
              <a:spcBef>
                <a:spcPts val="600"/>
              </a:spcBef>
              <a:buChar char="•"/>
              <a:defRPr sz="3008"/>
            </a:pPr>
            <a:r>
              <a:t>Wanted to be on Buprenorphine for “detox” </a:t>
            </a:r>
          </a:p>
          <a:p>
            <a:pPr marL="322325" indent="-322325" defTabSz="429768">
              <a:spcBef>
                <a:spcPts val="600"/>
              </a:spcBef>
              <a:defRPr sz="3008"/>
            </a:pPr>
            <a:r>
              <a:t>Induced at HHCLA in 9/2016</a:t>
            </a:r>
          </a:p>
          <a:p>
            <a:pPr lvl="1" marL="752094" indent="-322325" defTabSz="429768">
              <a:spcBef>
                <a:spcPts val="600"/>
              </a:spcBef>
              <a:buChar char="•"/>
              <a:defRPr sz="3008"/>
            </a:pPr>
            <a:r>
              <a:t>Transitioned to LACHC maintenance</a:t>
            </a:r>
          </a:p>
          <a:p>
            <a:pPr marL="312656" indent="-312656" defTabSz="416874">
              <a:spcBef>
                <a:spcPts val="500"/>
              </a:spcBef>
              <a:defRPr sz="2914"/>
            </a:pPr>
            <a:r>
              <a:t>UDS was + MOP, + BZO until 5/2017</a:t>
            </a:r>
          </a:p>
          <a:p>
            <a:pPr lvl="1" marL="729531" indent="-312656" defTabSz="416874">
              <a:spcBef>
                <a:spcPts val="500"/>
              </a:spcBef>
              <a:buChar char="•"/>
              <a:defRPr sz="2914"/>
            </a:pPr>
            <a:r>
              <a:t>Last + MOP was 8/2017 </a:t>
            </a:r>
          </a:p>
          <a:p>
            <a:pPr lvl="1" marL="729531" indent="-312656" defTabSz="416874">
              <a:spcBef>
                <a:spcPts val="500"/>
              </a:spcBef>
              <a:buChar char="•"/>
              <a:defRPr sz="2914"/>
            </a:pPr>
            <a:r>
              <a:t>After 11 months on Buprenorphine</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p:nvPr>
        </p:nvSpPr>
        <p:spPr>
          <a:xfrm>
            <a:off x="457200" y="274638"/>
            <a:ext cx="8229600" cy="1143002"/>
          </a:xfrm>
          <a:prstGeom prst="rect">
            <a:avLst/>
          </a:prstGeom>
        </p:spPr>
        <p:txBody>
          <a:bodyPr/>
          <a:lstStyle/>
          <a:p>
            <a:pPr/>
            <a:r>
              <a:t>Patient Stories - Mr. S (cont)</a:t>
            </a:r>
          </a:p>
        </p:txBody>
      </p:sp>
      <p:sp>
        <p:nvSpPr>
          <p:cNvPr id="209" name="Shape 209"/>
          <p:cNvSpPr/>
          <p:nvPr>
            <p:ph type="body" idx="1"/>
          </p:nvPr>
        </p:nvSpPr>
        <p:spPr>
          <a:xfrm>
            <a:off x="457200" y="1600202"/>
            <a:ext cx="8229600" cy="4525964"/>
          </a:xfrm>
          <a:prstGeom prst="rect">
            <a:avLst/>
          </a:prstGeom>
        </p:spPr>
        <p:txBody>
          <a:bodyPr/>
          <a:lstStyle/>
          <a:p>
            <a:pPr marL="332613" indent="-332613" defTabSz="443483">
              <a:spcBef>
                <a:spcPts val="600"/>
              </a:spcBef>
              <a:defRPr sz="3100"/>
            </a:pPr>
            <a:r>
              <a:t>Current goal - To stay on Buprenorphine long-term</a:t>
            </a:r>
          </a:p>
          <a:p>
            <a:pPr marL="332613" indent="-332613" defTabSz="443483">
              <a:spcBef>
                <a:spcPts val="600"/>
              </a:spcBef>
              <a:defRPr sz="3100"/>
            </a:pPr>
            <a:r>
              <a:t>Doing very well at work, recent promotion</a:t>
            </a:r>
          </a:p>
          <a:p>
            <a:pPr marL="332613" indent="-332613" defTabSz="443483">
              <a:spcBef>
                <a:spcPts val="600"/>
              </a:spcBef>
              <a:defRPr sz="3100"/>
            </a:pPr>
            <a:r>
              <a:t>Healthy relationship</a:t>
            </a:r>
          </a:p>
          <a:p>
            <a:pPr marL="332613" indent="-332613" defTabSz="443483">
              <a:spcBef>
                <a:spcPts val="600"/>
              </a:spcBef>
              <a:defRPr sz="3100"/>
            </a:pPr>
            <a:r>
              <a:t>Spending more time with family and friends</a:t>
            </a:r>
          </a:p>
          <a:p>
            <a:pPr marL="332613" indent="-332613" defTabSz="443483">
              <a:spcBef>
                <a:spcPts val="600"/>
              </a:spcBef>
              <a:defRPr sz="3100"/>
            </a:pPr>
            <a:r>
              <a:t>Has referred friends to LACHC MAT program</a:t>
            </a:r>
          </a:p>
          <a:p>
            <a:pPr marL="332613" indent="-332613" defTabSz="443483">
              <a:spcBef>
                <a:spcPts val="600"/>
              </a:spcBef>
              <a:defRPr sz="3100"/>
            </a:pPr>
            <a:r>
              <a:t>Returns to clinic monthly</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p:nvPr>
        </p:nvSpPr>
        <p:spPr>
          <a:xfrm>
            <a:off x="457200" y="274638"/>
            <a:ext cx="8229600" cy="1143002"/>
          </a:xfrm>
          <a:prstGeom prst="rect">
            <a:avLst/>
          </a:prstGeom>
        </p:spPr>
        <p:txBody>
          <a:bodyPr/>
          <a:lstStyle/>
          <a:p>
            <a:pPr/>
            <a:r>
              <a:t>Patient Stories - Ms. S</a:t>
            </a:r>
          </a:p>
        </p:txBody>
      </p:sp>
      <p:sp>
        <p:nvSpPr>
          <p:cNvPr id="212" name="Shape 212"/>
          <p:cNvSpPr/>
          <p:nvPr>
            <p:ph type="body" idx="1"/>
          </p:nvPr>
        </p:nvSpPr>
        <p:spPr>
          <a:xfrm>
            <a:off x="457200" y="1600202"/>
            <a:ext cx="8229600" cy="4525964"/>
          </a:xfrm>
          <a:prstGeom prst="rect">
            <a:avLst/>
          </a:prstGeom>
        </p:spPr>
        <p:txBody>
          <a:bodyPr/>
          <a:lstStyle/>
          <a:p>
            <a:pPr>
              <a:lnSpc>
                <a:spcPct val="90000"/>
              </a:lnSpc>
            </a:pPr>
            <a:r>
              <a:t>Opiate pills to Heroin use</a:t>
            </a:r>
          </a:p>
          <a:p>
            <a:pPr>
              <a:lnSpc>
                <a:spcPct val="90000"/>
              </a:lnSpc>
            </a:pPr>
            <a:r>
              <a:t>Initial goals of Buprenorphine “Detox”</a:t>
            </a:r>
          </a:p>
          <a:p>
            <a:pPr lvl="1" marL="800100" indent="-342900">
              <a:lnSpc>
                <a:spcPct val="90000"/>
              </a:lnSpc>
              <a:buChar char="•"/>
            </a:pPr>
            <a:r>
              <a:t>Wanted to be off all opioids</a:t>
            </a:r>
          </a:p>
          <a:p>
            <a:pPr>
              <a:lnSpc>
                <a:spcPct val="90000"/>
              </a:lnSpc>
            </a:pPr>
            <a:r>
              <a:t>Induced at HHCLA in 9/2016</a:t>
            </a:r>
          </a:p>
          <a:p>
            <a:pPr lvl="1" marL="800100" indent="-342900">
              <a:lnSpc>
                <a:spcPct val="90000"/>
              </a:lnSpc>
              <a:buChar char="•"/>
            </a:pPr>
            <a:r>
              <a:t>Transitioned to LACHC maintenance</a:t>
            </a:r>
          </a:p>
          <a:p>
            <a:pPr>
              <a:lnSpc>
                <a:spcPct val="90000"/>
              </a:lnSpc>
            </a:pPr>
            <a:r>
              <a:t>UDS was + MOP until 5/2017</a:t>
            </a:r>
          </a:p>
          <a:p>
            <a:pPr lvl="1" marL="800100" indent="-342900">
              <a:lnSpc>
                <a:spcPct val="90000"/>
              </a:lnSpc>
              <a:buChar char="•"/>
            </a:pPr>
            <a:r>
              <a:t>After 4-week Rx of Buprenorphine</a:t>
            </a:r>
          </a:p>
          <a:p>
            <a:pPr lvl="1" marL="800100" indent="-342900">
              <a:lnSpc>
                <a:spcPct val="90000"/>
              </a:lnSpc>
              <a:buChar char="•"/>
            </a:pPr>
            <a:r>
              <a:t>Voiced she prefers 2-week Rx’s</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457200" y="274638"/>
            <a:ext cx="8229600" cy="1143002"/>
          </a:xfrm>
          <a:prstGeom prst="rect">
            <a:avLst/>
          </a:prstGeom>
        </p:spPr>
        <p:txBody>
          <a:bodyPr/>
          <a:lstStyle/>
          <a:p>
            <a:pPr/>
            <a:r>
              <a:t>Patient Stories - Ms. S (cont.)</a:t>
            </a:r>
          </a:p>
        </p:txBody>
      </p:sp>
      <p:sp>
        <p:nvSpPr>
          <p:cNvPr id="215" name="Shape 215"/>
          <p:cNvSpPr/>
          <p:nvPr>
            <p:ph type="body" idx="1"/>
          </p:nvPr>
        </p:nvSpPr>
        <p:spPr>
          <a:xfrm>
            <a:off x="457200" y="1600202"/>
            <a:ext cx="8229600" cy="4525964"/>
          </a:xfrm>
          <a:prstGeom prst="rect">
            <a:avLst/>
          </a:prstGeom>
        </p:spPr>
        <p:txBody>
          <a:bodyPr/>
          <a:lstStyle/>
          <a:p>
            <a:pPr/>
            <a:r>
              <a:t>Began attending Cosmetology school in 5/2017</a:t>
            </a:r>
          </a:p>
          <a:p>
            <a:pPr/>
            <a:r>
              <a:t>Graduated and began work in Make-up Department</a:t>
            </a:r>
          </a:p>
          <a:p>
            <a:pPr/>
            <a:r>
              <a:t>Happy in her relationship, engaged</a:t>
            </a:r>
          </a:p>
          <a:p>
            <a:pPr/>
            <a:r>
              <a:t>Currently with stable job</a:t>
            </a:r>
          </a:p>
          <a:p>
            <a:pPr lvl="1" marL="800100" indent="-342900">
              <a:buChar char="•"/>
            </a:pPr>
            <a:r>
              <a:t>Stable financially</a:t>
            </a:r>
          </a:p>
          <a:p>
            <a:pPr/>
            <a:r>
              <a:t>Returns to clinic monthly</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lvl1pPr defTabSz="438911">
              <a:defRPr sz="4224"/>
            </a:lvl1pPr>
          </a:lstStyle>
          <a:p>
            <a:pPr/>
            <a:r>
              <a:t>Patient Stories- Health Disparities</a:t>
            </a:r>
          </a:p>
        </p:txBody>
      </p:sp>
      <p:sp>
        <p:nvSpPr>
          <p:cNvPr id="218" name="Shape 218"/>
          <p:cNvSpPr/>
          <p:nvPr>
            <p:ph type="body" idx="1"/>
          </p:nvPr>
        </p:nvSpPr>
        <p:spPr>
          <a:prstGeom prst="rect">
            <a:avLst/>
          </a:prstGeom>
        </p:spPr>
        <p:txBody>
          <a:bodyPr/>
          <a:lstStyle/>
          <a:p>
            <a:pPr/>
            <a:r>
              <a:t>Homelessness/Housing issues</a:t>
            </a:r>
          </a:p>
          <a:p>
            <a:pPr/>
            <a:r>
              <a:t>Low-income</a:t>
            </a:r>
          </a:p>
          <a:p>
            <a:pPr/>
            <a:r>
              <a:t>Uninsured</a:t>
            </a:r>
          </a:p>
          <a:p>
            <a:pPr/>
            <a:r>
              <a:t>Poor social support</a:t>
            </a:r>
          </a:p>
          <a:p>
            <a:pPr/>
            <a:r>
              <a:t>Transportation difficulty</a:t>
            </a:r>
          </a:p>
          <a:p>
            <a:pPr/>
            <a:r>
              <a:t>History of incarceration</a:t>
            </a:r>
          </a:p>
          <a:p>
            <a:pPr/>
            <a:r>
              <a:t>History of physical/sexual abuse</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title"/>
          </p:nvPr>
        </p:nvSpPr>
        <p:spPr>
          <a:xfrm>
            <a:off x="147955" y="179550"/>
            <a:ext cx="8463344" cy="1143001"/>
          </a:xfrm>
          <a:prstGeom prst="rect">
            <a:avLst/>
          </a:prstGeom>
        </p:spPr>
        <p:txBody>
          <a:bodyPr/>
          <a:lstStyle>
            <a:lvl1pPr defTabSz="438911">
              <a:defRPr b="1" sz="3800"/>
            </a:lvl1pPr>
          </a:lstStyle>
          <a:p>
            <a:pPr/>
            <a:r>
              <a:t>Los Angeles Christian Health Centers</a:t>
            </a:r>
          </a:p>
        </p:txBody>
      </p:sp>
      <p:sp>
        <p:nvSpPr>
          <p:cNvPr id="121" name="Shape 121"/>
          <p:cNvSpPr/>
          <p:nvPr>
            <p:ph type="body" idx="1"/>
          </p:nvPr>
        </p:nvSpPr>
        <p:spPr>
          <a:xfrm>
            <a:off x="457200" y="1640669"/>
            <a:ext cx="8229600" cy="4310189"/>
          </a:xfrm>
          <a:prstGeom prst="rect">
            <a:avLst/>
          </a:prstGeom>
        </p:spPr>
        <p:txBody>
          <a:bodyPr/>
          <a:lstStyle/>
          <a:p>
            <a:pPr>
              <a:lnSpc>
                <a:spcPct val="72900"/>
              </a:lnSpc>
              <a:spcBef>
                <a:spcPts val="400"/>
              </a:spcBef>
              <a:defRPr sz="2000"/>
            </a:pPr>
            <a:r>
              <a:t>We are an FQHC that provides low-cost and no-cost health services throughout Skid Row, Boyle Heights and South Los Angeles.</a:t>
            </a:r>
          </a:p>
          <a:p>
            <a:pPr>
              <a:lnSpc>
                <a:spcPct val="72900"/>
              </a:lnSpc>
              <a:defRPr sz="2000"/>
            </a:pPr>
          </a:p>
          <a:p>
            <a:pPr>
              <a:lnSpc>
                <a:spcPct val="72900"/>
              </a:lnSpc>
              <a:spcBef>
                <a:spcPts val="400"/>
              </a:spcBef>
              <a:defRPr sz="2000"/>
            </a:pPr>
            <a:r>
              <a:t>Founded in 1995, operating  in a small, 100 year old SRO hotel owned by the Los Angeles Mission. Federally Qualified Health Center in 2004, receiving government funding to serve the homeless population. We later received funding to serve the public housing populations as well, in Boyle Heights and South Los Angeles.</a:t>
            </a:r>
          </a:p>
          <a:p>
            <a:pPr>
              <a:lnSpc>
                <a:spcPct val="72900"/>
              </a:lnSpc>
              <a:defRPr sz="2000"/>
            </a:pPr>
          </a:p>
          <a:p>
            <a:pPr>
              <a:lnSpc>
                <a:spcPct val="72900"/>
              </a:lnSpc>
              <a:spcBef>
                <a:spcPts val="400"/>
              </a:spcBef>
              <a:defRPr sz="2000"/>
            </a:pPr>
            <a:r>
              <a:t>In 2017, our staff of approx. 150 cared for more than 10,500 people through over 62,000 medical, dental, social work, optometry, substance use and mental health visits. We had 582 substance abuse visits in 2017, vs 106 in 2016</a:t>
            </a:r>
          </a:p>
          <a:p>
            <a:pPr>
              <a:lnSpc>
                <a:spcPct val="72900"/>
              </a:lnSpc>
              <a:defRPr sz="2000"/>
            </a:pPr>
          </a:p>
          <a:p>
            <a:pPr>
              <a:lnSpc>
                <a:spcPct val="72900"/>
              </a:lnSpc>
              <a:spcBef>
                <a:spcPts val="400"/>
              </a:spcBef>
              <a:defRPr sz="2000"/>
            </a:pPr>
            <a:r>
              <a:t>Our network –which is focused on improving access for those who are homeless and living in public housing–  includes 2 full-time clinics </a:t>
            </a:r>
            <a:r>
              <a:t>, </a:t>
            </a:r>
            <a:r>
              <a:t>13 part-time satellite sites</a:t>
            </a:r>
            <a:r>
              <a:t>, and 3 functioning street teams.</a:t>
            </a:r>
            <a:r>
              <a:t> </a:t>
            </a:r>
          </a:p>
        </p:txBody>
      </p:sp>
      <p:sp>
        <p:nvSpPr>
          <p:cNvPr id="122" name="Shape 122"/>
          <p:cNvSpPr/>
          <p:nvPr/>
        </p:nvSpPr>
        <p:spPr>
          <a:xfrm>
            <a:off x="151190" y="6195469"/>
            <a:ext cx="7517191" cy="57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600">
                <a:latin typeface="+mj-lt"/>
                <a:ea typeface="+mj-ea"/>
                <a:cs typeface="+mj-cs"/>
                <a:sym typeface="Calibri"/>
              </a:defRPr>
            </a:pPr>
            <a:r>
              <a:t>Mission: </a:t>
            </a:r>
            <a:r>
              <a:rPr i="1"/>
              <a:t>To show God’s love by providing quality, comprehensive health care services to the homeless and underserved. </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p:nvPr>
        </p:nvSpPr>
        <p:spPr>
          <a:xfrm>
            <a:off x="457200" y="274638"/>
            <a:ext cx="8229600" cy="1143002"/>
          </a:xfrm>
          <a:prstGeom prst="rect">
            <a:avLst/>
          </a:prstGeom>
        </p:spPr>
        <p:txBody>
          <a:bodyPr/>
          <a:lstStyle/>
          <a:p>
            <a:pPr/>
            <a:r>
              <a:t>Pathways to LACHC MAT</a:t>
            </a:r>
          </a:p>
        </p:txBody>
      </p:sp>
      <p:sp>
        <p:nvSpPr>
          <p:cNvPr id="221" name="Shape 221"/>
          <p:cNvSpPr/>
          <p:nvPr>
            <p:ph type="body" idx="1"/>
          </p:nvPr>
        </p:nvSpPr>
        <p:spPr>
          <a:xfrm>
            <a:off x="457200" y="1600202"/>
            <a:ext cx="8229600" cy="4525964"/>
          </a:xfrm>
          <a:prstGeom prst="rect">
            <a:avLst/>
          </a:prstGeom>
        </p:spPr>
        <p:txBody>
          <a:bodyPr/>
          <a:lstStyle/>
          <a:p>
            <a:pPr/>
            <a:r>
              <a:t>HHCLA “Detox” Program Completion</a:t>
            </a:r>
          </a:p>
          <a:p>
            <a:pPr/>
            <a:r>
              <a:t>HHCLA Clients who prefer Maintenance</a:t>
            </a:r>
          </a:p>
          <a:p>
            <a:pPr/>
            <a:r>
              <a:t>Walk-ins</a:t>
            </a:r>
          </a:p>
          <a:p>
            <a:pPr lvl="1" marL="800100" indent="-342900">
              <a:buChar char="•"/>
            </a:pPr>
            <a:r>
              <a:t>Online Registries</a:t>
            </a:r>
          </a:p>
          <a:p>
            <a:pPr/>
            <a:r>
              <a:t>“In-House” Referrals</a:t>
            </a:r>
          </a:p>
          <a:p>
            <a:pPr lvl="1" marL="800100" indent="-342900">
              <a:buChar char="•"/>
            </a:pPr>
            <a:r>
              <a:t>Existing LACHC Patients</a:t>
            </a:r>
          </a:p>
          <a:p>
            <a:pPr lvl="1" marL="800100" indent="-342900">
              <a:buChar char="•"/>
            </a:pPr>
            <a:r>
              <a:t>MAT patient family/friends</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p:nvPr>
        </p:nvSpPr>
        <p:spPr>
          <a:xfrm>
            <a:off x="457200" y="274638"/>
            <a:ext cx="8229600" cy="1143002"/>
          </a:xfrm>
          <a:prstGeom prst="rect">
            <a:avLst/>
          </a:prstGeom>
        </p:spPr>
        <p:txBody>
          <a:bodyPr/>
          <a:lstStyle/>
          <a:p>
            <a:pPr/>
            <a:r>
              <a:t>LACHC MAT</a:t>
            </a:r>
          </a:p>
        </p:txBody>
      </p:sp>
      <p:sp>
        <p:nvSpPr>
          <p:cNvPr id="224" name="Shape 224"/>
          <p:cNvSpPr/>
          <p:nvPr>
            <p:ph type="body" idx="1"/>
          </p:nvPr>
        </p:nvSpPr>
        <p:spPr>
          <a:xfrm>
            <a:off x="457200" y="1600202"/>
            <a:ext cx="8229600" cy="4525964"/>
          </a:xfrm>
          <a:prstGeom prst="rect">
            <a:avLst/>
          </a:prstGeom>
        </p:spPr>
        <p:txBody>
          <a:bodyPr/>
          <a:lstStyle/>
          <a:p>
            <a:pPr/>
            <a:r>
              <a:t>Do not perform In-Clinic Inductions</a:t>
            </a:r>
          </a:p>
          <a:p>
            <a:pPr/>
            <a:r>
              <a:t>Utilize NYU School of Medicine- Packet for “Home” Inductions</a:t>
            </a:r>
          </a:p>
          <a:p>
            <a:pPr lvl="1" marL="800100" indent="-342900">
              <a:buChar char="•"/>
            </a:pPr>
            <a:r>
              <a:t>Induction Guidance</a:t>
            </a:r>
          </a:p>
          <a:p>
            <a:pPr lvl="1" marL="800100" indent="-342900">
              <a:buChar char="•"/>
            </a:pPr>
            <a:r>
              <a:t>Timing of Dosing</a:t>
            </a:r>
          </a:p>
          <a:p>
            <a:pPr lvl="1" marL="800100" indent="-342900">
              <a:buChar char="•"/>
            </a:pPr>
            <a:r>
              <a:t>Dosage amount</a:t>
            </a:r>
          </a:p>
          <a:p>
            <a:pPr lvl="1" marL="800100" indent="-342900">
              <a:buChar char="•"/>
            </a:pPr>
            <a:r>
              <a:t>Follow up</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image12.png"/>
          <p:cNvPicPr>
            <a:picLocks noChangeAspect="1"/>
          </p:cNvPicPr>
          <p:nvPr/>
        </p:nvPicPr>
        <p:blipFill>
          <a:blip r:embed="rId2">
            <a:extLst/>
          </a:blip>
          <a:stretch>
            <a:fillRect/>
          </a:stretch>
        </p:blipFill>
        <p:spPr>
          <a:xfrm>
            <a:off x="735544" y="70763"/>
            <a:ext cx="7672911" cy="5894497"/>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image13.png"/>
          <p:cNvPicPr>
            <a:picLocks noChangeAspect="1"/>
          </p:cNvPicPr>
          <p:nvPr/>
        </p:nvPicPr>
        <p:blipFill>
          <a:blip r:embed="rId2">
            <a:extLst/>
          </a:blip>
          <a:stretch>
            <a:fillRect/>
          </a:stretch>
        </p:blipFill>
        <p:spPr>
          <a:xfrm>
            <a:off x="529167" y="7166"/>
            <a:ext cx="7810372" cy="5992147"/>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p:nvPr>
        </p:nvSpPr>
        <p:spPr>
          <a:xfrm>
            <a:off x="457200" y="274638"/>
            <a:ext cx="8229600" cy="1143002"/>
          </a:xfrm>
          <a:prstGeom prst="rect">
            <a:avLst/>
          </a:prstGeom>
        </p:spPr>
        <p:txBody>
          <a:bodyPr/>
          <a:lstStyle/>
          <a:p>
            <a:pPr/>
            <a:r>
              <a:t>Initial MAT Visit</a:t>
            </a:r>
          </a:p>
        </p:txBody>
      </p:sp>
      <p:sp>
        <p:nvSpPr>
          <p:cNvPr id="231" name="Shape 231"/>
          <p:cNvSpPr/>
          <p:nvPr>
            <p:ph type="body" idx="1"/>
          </p:nvPr>
        </p:nvSpPr>
        <p:spPr>
          <a:xfrm>
            <a:off x="457200" y="1600202"/>
            <a:ext cx="8229600" cy="4525964"/>
          </a:xfrm>
          <a:prstGeom prst="rect">
            <a:avLst/>
          </a:prstGeom>
        </p:spPr>
        <p:txBody>
          <a:bodyPr/>
          <a:lstStyle/>
          <a:p>
            <a:pPr marL="312038" indent="-312038" defTabSz="416051">
              <a:lnSpc>
                <a:spcPct val="90000"/>
              </a:lnSpc>
              <a:spcBef>
                <a:spcPts val="600"/>
              </a:spcBef>
              <a:defRPr sz="2900"/>
            </a:pPr>
            <a:r>
              <a:t>Urine Drug Screen</a:t>
            </a:r>
          </a:p>
          <a:p>
            <a:pPr lvl="1" marL="728091" indent="-312038" defTabSz="416051">
              <a:lnSpc>
                <a:spcPct val="90000"/>
              </a:lnSpc>
              <a:spcBef>
                <a:spcPts val="600"/>
              </a:spcBef>
              <a:buChar char="•"/>
              <a:defRPr sz="2900"/>
            </a:pPr>
            <a:r>
              <a:t>Buprenorphine vs other opioids</a:t>
            </a:r>
          </a:p>
          <a:p>
            <a:pPr marL="312038" indent="-312038" defTabSz="416051">
              <a:lnSpc>
                <a:spcPct val="90000"/>
              </a:lnSpc>
              <a:spcBef>
                <a:spcPts val="600"/>
              </a:spcBef>
              <a:defRPr sz="2900"/>
            </a:pPr>
            <a:r>
              <a:t>Psychosocial Assessment</a:t>
            </a:r>
          </a:p>
          <a:p>
            <a:pPr lvl="1" marL="728091" indent="-312038" defTabSz="416051">
              <a:lnSpc>
                <a:spcPct val="90000"/>
              </a:lnSpc>
              <a:spcBef>
                <a:spcPts val="600"/>
              </a:spcBef>
              <a:buChar char="•"/>
              <a:defRPr sz="2900"/>
            </a:pPr>
            <a:r>
              <a:t>Discuss Patient Goals (Short vs. Long term)</a:t>
            </a:r>
          </a:p>
          <a:p>
            <a:pPr marL="312038" indent="-312038" defTabSz="416051">
              <a:lnSpc>
                <a:spcPct val="90000"/>
              </a:lnSpc>
              <a:spcBef>
                <a:spcPts val="600"/>
              </a:spcBef>
              <a:defRPr sz="2900"/>
            </a:pPr>
            <a:r>
              <a:t>Check CURES </a:t>
            </a:r>
          </a:p>
          <a:p>
            <a:pPr marL="312038" indent="-312038" defTabSz="416051">
              <a:lnSpc>
                <a:spcPct val="90000"/>
              </a:lnSpc>
              <a:spcBef>
                <a:spcPts val="600"/>
              </a:spcBef>
              <a:defRPr sz="2900"/>
            </a:pPr>
            <a:r>
              <a:t>Liver Function Tests</a:t>
            </a:r>
          </a:p>
          <a:p>
            <a:pPr marL="312038" indent="-312038" defTabSz="416051">
              <a:lnSpc>
                <a:spcPct val="90000"/>
              </a:lnSpc>
              <a:spcBef>
                <a:spcPts val="600"/>
              </a:spcBef>
              <a:defRPr sz="2900"/>
            </a:pPr>
            <a:r>
              <a:t>Prescribe Naloxone Kit</a:t>
            </a:r>
          </a:p>
          <a:p>
            <a:pPr marL="312038" indent="-312038" defTabSz="416051">
              <a:lnSpc>
                <a:spcPct val="90000"/>
              </a:lnSpc>
              <a:spcBef>
                <a:spcPts val="600"/>
              </a:spcBef>
              <a:defRPr sz="2900"/>
            </a:pPr>
            <a:r>
              <a:t>Buprenorphine/Naloxone</a:t>
            </a:r>
          </a:p>
          <a:p>
            <a:pPr marL="312038" indent="-312038" defTabSz="416051">
              <a:lnSpc>
                <a:spcPct val="90000"/>
              </a:lnSpc>
              <a:spcBef>
                <a:spcPts val="600"/>
              </a:spcBef>
              <a:defRPr sz="2900"/>
            </a:pPr>
            <a:r>
              <a:t>2-7 day follow up</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xfrm>
            <a:off x="457200" y="274638"/>
            <a:ext cx="8229600" cy="1143002"/>
          </a:xfrm>
          <a:prstGeom prst="rect">
            <a:avLst/>
          </a:prstGeom>
        </p:spPr>
        <p:txBody>
          <a:bodyPr/>
          <a:lstStyle/>
          <a:p>
            <a:pPr/>
            <a:r>
              <a:t>Follow-Up MAT Visit</a:t>
            </a:r>
          </a:p>
        </p:txBody>
      </p:sp>
      <p:sp>
        <p:nvSpPr>
          <p:cNvPr id="234" name="Shape 234"/>
          <p:cNvSpPr/>
          <p:nvPr>
            <p:ph type="body" idx="1"/>
          </p:nvPr>
        </p:nvSpPr>
        <p:spPr>
          <a:xfrm>
            <a:off x="457200" y="1600202"/>
            <a:ext cx="8229600" cy="4525964"/>
          </a:xfrm>
          <a:prstGeom prst="rect">
            <a:avLst/>
          </a:prstGeom>
        </p:spPr>
        <p:txBody>
          <a:bodyPr/>
          <a:lstStyle/>
          <a:p>
            <a:pPr/>
            <a:r>
              <a:t>Urine Drug Screen</a:t>
            </a:r>
          </a:p>
          <a:p>
            <a:pPr/>
            <a:r>
              <a:t>Challenges/successes</a:t>
            </a:r>
          </a:p>
          <a:p>
            <a:pPr lvl="1" marL="800100" indent="-342900">
              <a:buChar char="•"/>
            </a:pPr>
            <a:r>
              <a:t>Patient goals</a:t>
            </a:r>
          </a:p>
          <a:p>
            <a:pPr/>
            <a:r>
              <a:t>Cravings/Dosage</a:t>
            </a:r>
          </a:p>
          <a:p>
            <a:pPr/>
            <a:r>
              <a:t>Offer in-house services</a:t>
            </a:r>
          </a:p>
          <a:p>
            <a:pPr/>
            <a:r>
              <a:t>2-7 day follow up</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p:nvPr>
        </p:nvSpPr>
        <p:spPr>
          <a:xfrm>
            <a:off x="457200" y="274638"/>
            <a:ext cx="8229600" cy="1143002"/>
          </a:xfrm>
          <a:prstGeom prst="rect">
            <a:avLst/>
          </a:prstGeom>
        </p:spPr>
        <p:txBody>
          <a:bodyPr/>
          <a:lstStyle/>
          <a:p>
            <a:pPr/>
            <a:r>
              <a:t>Patient Stories - Ms. K</a:t>
            </a:r>
          </a:p>
        </p:txBody>
      </p:sp>
      <p:sp>
        <p:nvSpPr>
          <p:cNvPr id="237" name="Shape 237"/>
          <p:cNvSpPr/>
          <p:nvPr>
            <p:ph type="body" idx="1"/>
          </p:nvPr>
        </p:nvSpPr>
        <p:spPr>
          <a:xfrm>
            <a:off x="457200" y="1600202"/>
            <a:ext cx="8229600" cy="4525964"/>
          </a:xfrm>
          <a:prstGeom prst="rect">
            <a:avLst/>
          </a:prstGeom>
        </p:spPr>
        <p:txBody>
          <a:bodyPr/>
          <a:lstStyle/>
          <a:p>
            <a:pPr marL="301752" indent="-301752" defTabSz="402336">
              <a:lnSpc>
                <a:spcPct val="90000"/>
              </a:lnSpc>
              <a:spcBef>
                <a:spcPts val="600"/>
              </a:spcBef>
              <a:defRPr sz="2816"/>
            </a:pPr>
            <a:r>
              <a:t>IV Heroin Use for over 20 years</a:t>
            </a:r>
          </a:p>
          <a:p>
            <a:pPr marL="301752" indent="-301752" defTabSz="402336">
              <a:lnSpc>
                <a:spcPct val="90000"/>
              </a:lnSpc>
              <a:spcBef>
                <a:spcPts val="600"/>
              </a:spcBef>
              <a:defRPr sz="2816"/>
            </a:pPr>
            <a:r>
              <a:t>Methadone program</a:t>
            </a:r>
          </a:p>
          <a:p>
            <a:pPr marL="301752" indent="-301752" defTabSz="402336">
              <a:lnSpc>
                <a:spcPct val="90000"/>
              </a:lnSpc>
              <a:spcBef>
                <a:spcPts val="600"/>
              </a:spcBef>
              <a:defRPr sz="2816"/>
            </a:pPr>
            <a:r>
              <a:t>Also, with benzodiazepine use</a:t>
            </a:r>
          </a:p>
          <a:p>
            <a:pPr marL="301752" indent="-301752" defTabSz="402336">
              <a:lnSpc>
                <a:spcPct val="90000"/>
              </a:lnSpc>
              <a:spcBef>
                <a:spcPts val="600"/>
              </a:spcBef>
              <a:defRPr sz="2816"/>
            </a:pPr>
            <a:r>
              <a:t>History of incarceration</a:t>
            </a:r>
          </a:p>
          <a:p>
            <a:pPr marL="301752" indent="-301752" defTabSz="402336">
              <a:lnSpc>
                <a:spcPct val="90000"/>
              </a:lnSpc>
              <a:spcBef>
                <a:spcPts val="600"/>
              </a:spcBef>
              <a:defRPr sz="2816"/>
            </a:pPr>
            <a:r>
              <a:t>History of physical/sexual abuse</a:t>
            </a:r>
          </a:p>
          <a:p>
            <a:pPr marL="301752" indent="-301752" defTabSz="402336">
              <a:lnSpc>
                <a:spcPct val="90000"/>
              </a:lnSpc>
              <a:spcBef>
                <a:spcPts val="600"/>
              </a:spcBef>
              <a:defRPr sz="2816"/>
            </a:pPr>
            <a:r>
              <a:t>Many difficult social factors</a:t>
            </a:r>
          </a:p>
          <a:p>
            <a:pPr lvl="1" marL="704087" indent="-301752" defTabSz="402336">
              <a:lnSpc>
                <a:spcPct val="90000"/>
              </a:lnSpc>
              <a:spcBef>
                <a:spcPts val="600"/>
              </a:spcBef>
              <a:buChar char="•"/>
              <a:defRPr sz="2816"/>
            </a:pPr>
            <a:r>
              <a:t>Work, housing, financial, transportation</a:t>
            </a:r>
          </a:p>
          <a:p>
            <a:pPr marL="301752" indent="-301752" defTabSz="402336">
              <a:lnSpc>
                <a:spcPct val="90000"/>
              </a:lnSpc>
              <a:spcBef>
                <a:spcPts val="600"/>
              </a:spcBef>
              <a:defRPr sz="2816"/>
            </a:pPr>
            <a:r>
              <a:t>Induced at LACHC in 6/18</a:t>
            </a:r>
          </a:p>
          <a:p>
            <a:pPr lvl="1" marL="704087" indent="-301752" defTabSz="402336">
              <a:lnSpc>
                <a:spcPct val="90000"/>
              </a:lnSpc>
              <a:spcBef>
                <a:spcPts val="600"/>
              </a:spcBef>
              <a:buChar char="•"/>
              <a:defRPr sz="2816"/>
            </a:pPr>
            <a:r>
              <a:t>Needing multiple inductions</a:t>
            </a:r>
          </a:p>
          <a:p>
            <a:pPr lvl="1" marL="704087" indent="-301752" defTabSz="402336">
              <a:lnSpc>
                <a:spcPct val="90000"/>
              </a:lnSpc>
              <a:spcBef>
                <a:spcPts val="600"/>
              </a:spcBef>
              <a:buChar char="•"/>
              <a:defRPr sz="2816"/>
            </a:pPr>
            <a:r>
              <a:t>Following up weekly</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xfrm>
            <a:off x="457200" y="274638"/>
            <a:ext cx="8229600" cy="1143002"/>
          </a:xfrm>
          <a:prstGeom prst="rect">
            <a:avLst/>
          </a:prstGeom>
        </p:spPr>
        <p:txBody>
          <a:bodyPr/>
          <a:lstStyle/>
          <a:p>
            <a:pPr/>
            <a:r>
              <a:t>In-House Patient Services</a:t>
            </a:r>
          </a:p>
        </p:txBody>
      </p:sp>
      <p:sp>
        <p:nvSpPr>
          <p:cNvPr id="240" name="Shape 240"/>
          <p:cNvSpPr/>
          <p:nvPr>
            <p:ph type="body" idx="1"/>
          </p:nvPr>
        </p:nvSpPr>
        <p:spPr>
          <a:xfrm>
            <a:off x="457200" y="1600202"/>
            <a:ext cx="8229600" cy="4525964"/>
          </a:xfrm>
          <a:prstGeom prst="rect">
            <a:avLst/>
          </a:prstGeom>
        </p:spPr>
        <p:txBody>
          <a:bodyPr/>
          <a:lstStyle/>
          <a:p>
            <a:pPr/>
            <a:r>
              <a:t>Case management </a:t>
            </a:r>
          </a:p>
          <a:p>
            <a:pPr lvl="1" marL="800100" indent="-342900">
              <a:buChar char="•"/>
            </a:pPr>
            <a:r>
              <a:t>Housing, Employment, Transportation</a:t>
            </a:r>
          </a:p>
          <a:p>
            <a:pPr/>
            <a:r>
              <a:t>Mental Health</a:t>
            </a:r>
          </a:p>
          <a:p>
            <a:pPr/>
            <a:r>
              <a:t>Medical/Dental/Optometry</a:t>
            </a:r>
          </a:p>
          <a:p>
            <a:pPr/>
            <a:r>
              <a:t>Enrollment &amp; Retention</a:t>
            </a:r>
          </a:p>
          <a:p>
            <a:pPr/>
            <a:r>
              <a:t>SUD counselor available once/week</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xfrm>
            <a:off x="457200" y="274638"/>
            <a:ext cx="8229600" cy="1143002"/>
          </a:xfrm>
          <a:prstGeom prst="rect">
            <a:avLst/>
          </a:prstGeom>
        </p:spPr>
        <p:txBody>
          <a:bodyPr/>
          <a:lstStyle/>
          <a:p>
            <a:pPr/>
            <a:r>
              <a:t>Multiple MAT Sites</a:t>
            </a:r>
          </a:p>
        </p:txBody>
      </p:sp>
      <p:sp>
        <p:nvSpPr>
          <p:cNvPr id="243" name="Shape 243"/>
          <p:cNvSpPr/>
          <p:nvPr>
            <p:ph type="body" idx="1"/>
          </p:nvPr>
        </p:nvSpPr>
        <p:spPr>
          <a:xfrm>
            <a:off x="457200" y="1600202"/>
            <a:ext cx="8229600" cy="4525964"/>
          </a:xfrm>
          <a:prstGeom prst="rect">
            <a:avLst/>
          </a:prstGeom>
        </p:spPr>
        <p:txBody>
          <a:bodyPr/>
          <a:lstStyle/>
          <a:p>
            <a:pPr/>
            <a:r>
              <a:t>Joshua House</a:t>
            </a:r>
          </a:p>
          <a:p>
            <a:pPr/>
            <a:r>
              <a:t>Center for Harm Reduction with HHCLA</a:t>
            </a:r>
          </a:p>
          <a:p>
            <a:pPr/>
            <a:r>
              <a:t>Midnight Mission, other satellite sites in Skid Row</a:t>
            </a:r>
          </a:p>
          <a:p>
            <a:pPr/>
            <a:r>
              <a:t>Pico Aliso Community Clinic in East LA</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xfrm>
            <a:off x="457200" y="274638"/>
            <a:ext cx="8229600" cy="1143002"/>
          </a:xfrm>
          <a:prstGeom prst="rect">
            <a:avLst/>
          </a:prstGeom>
        </p:spPr>
        <p:txBody>
          <a:bodyPr/>
          <a:lstStyle/>
          <a:p>
            <a:pPr/>
            <a:r>
              <a:t>Patient Stories - Mr. R</a:t>
            </a:r>
          </a:p>
        </p:txBody>
      </p:sp>
      <p:sp>
        <p:nvSpPr>
          <p:cNvPr id="246" name="Shape 246"/>
          <p:cNvSpPr/>
          <p:nvPr>
            <p:ph type="body" idx="1"/>
          </p:nvPr>
        </p:nvSpPr>
        <p:spPr>
          <a:xfrm>
            <a:off x="457200" y="1600202"/>
            <a:ext cx="8229600" cy="4525964"/>
          </a:xfrm>
          <a:prstGeom prst="rect">
            <a:avLst/>
          </a:prstGeom>
        </p:spPr>
        <p:txBody>
          <a:bodyPr/>
          <a:lstStyle/>
          <a:p>
            <a:pPr/>
            <a:r>
              <a:t>Chronic pain</a:t>
            </a:r>
          </a:p>
          <a:p>
            <a:pPr lvl="1" marL="800100" indent="-342900">
              <a:buChar char="•"/>
            </a:pPr>
            <a:r>
              <a:t>Noted as “difficult patient”</a:t>
            </a:r>
          </a:p>
          <a:p>
            <a:pPr lvl="1" marL="800100" indent="-342900">
              <a:buChar char="•"/>
            </a:pPr>
            <a:r>
              <a:t>Previous hx of heroin use</a:t>
            </a:r>
          </a:p>
          <a:p>
            <a:pPr lvl="1" marL="800100" indent="-342900">
              <a:buChar char="•"/>
            </a:pPr>
            <a:r>
              <a:t>Fired by pain specialist</a:t>
            </a:r>
          </a:p>
          <a:p>
            <a:pPr/>
            <a:r>
              <a:t>Endorsed feelings of anxiety, restlessness between dosages of opiates</a:t>
            </a:r>
          </a:p>
          <a:p>
            <a:pPr lvl="1" marL="800100" indent="-342900">
              <a:buChar char="•"/>
            </a:pPr>
            <a:r>
              <a:t>Family arguments, stress</a:t>
            </a:r>
          </a:p>
          <a:p>
            <a:pPr/>
            <a:r>
              <a:t>Buying methadone off the street</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title"/>
          </p:nvPr>
        </p:nvSpPr>
        <p:spPr>
          <a:xfrm>
            <a:off x="5483485" y="274637"/>
            <a:ext cx="3203317" cy="1143004"/>
          </a:xfrm>
          <a:prstGeom prst="rect">
            <a:avLst/>
          </a:prstGeom>
        </p:spPr>
        <p:txBody>
          <a:bodyPr/>
          <a:lstStyle>
            <a:lvl1pPr defTabSz="416051">
              <a:defRPr sz="3100"/>
            </a:lvl1pPr>
          </a:lstStyle>
          <a:p>
            <a:pPr/>
            <a:r>
              <a:t>Joshua House in Skid Row</a:t>
            </a:r>
          </a:p>
        </p:txBody>
      </p:sp>
      <p:pic>
        <p:nvPicPr>
          <p:cNvPr id="125" name="image3.jpeg"/>
          <p:cNvPicPr>
            <a:picLocks noChangeAspect="1"/>
          </p:cNvPicPr>
          <p:nvPr/>
        </p:nvPicPr>
        <p:blipFill>
          <a:blip r:embed="rId2">
            <a:extLst/>
          </a:blip>
          <a:stretch>
            <a:fillRect/>
          </a:stretch>
        </p:blipFill>
        <p:spPr>
          <a:xfrm>
            <a:off x="127362" y="2641100"/>
            <a:ext cx="5226940" cy="3476614"/>
          </a:xfrm>
          <a:prstGeom prst="rect">
            <a:avLst/>
          </a:prstGeom>
          <a:ln w="12700">
            <a:miter lim="400000"/>
          </a:ln>
        </p:spPr>
      </p:pic>
      <p:pic>
        <p:nvPicPr>
          <p:cNvPr id="126" name="image4.jpeg"/>
          <p:cNvPicPr>
            <a:picLocks noChangeAspect="1"/>
          </p:cNvPicPr>
          <p:nvPr/>
        </p:nvPicPr>
        <p:blipFill>
          <a:blip r:embed="rId3">
            <a:extLst/>
          </a:blip>
          <a:stretch>
            <a:fillRect/>
          </a:stretch>
        </p:blipFill>
        <p:spPr>
          <a:xfrm>
            <a:off x="1382232" y="1"/>
            <a:ext cx="3972072" cy="2527993"/>
          </a:xfrm>
          <a:prstGeom prst="rect">
            <a:avLst/>
          </a:prstGeom>
          <a:ln w="12700">
            <a:miter lim="400000"/>
          </a:ln>
        </p:spPr>
      </p:pic>
      <p:pic>
        <p:nvPicPr>
          <p:cNvPr id="127" name="image5.jpeg"/>
          <p:cNvPicPr>
            <a:picLocks noChangeAspect="1"/>
          </p:cNvPicPr>
          <p:nvPr/>
        </p:nvPicPr>
        <p:blipFill>
          <a:blip r:embed="rId4">
            <a:extLst/>
          </a:blip>
          <a:stretch>
            <a:fillRect/>
          </a:stretch>
        </p:blipFill>
        <p:spPr>
          <a:xfrm>
            <a:off x="5483485" y="1668808"/>
            <a:ext cx="2960362" cy="4448905"/>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p:nvPr>
        </p:nvSpPr>
        <p:spPr>
          <a:xfrm>
            <a:off x="457200" y="274638"/>
            <a:ext cx="8229600" cy="1143002"/>
          </a:xfrm>
          <a:prstGeom prst="rect">
            <a:avLst/>
          </a:prstGeom>
        </p:spPr>
        <p:txBody>
          <a:bodyPr/>
          <a:lstStyle/>
          <a:p>
            <a:pPr/>
            <a:r>
              <a:t>Patient Stories - Mr. R (cont)</a:t>
            </a:r>
          </a:p>
        </p:txBody>
      </p:sp>
      <p:sp>
        <p:nvSpPr>
          <p:cNvPr id="249" name="Shape 249"/>
          <p:cNvSpPr/>
          <p:nvPr>
            <p:ph type="body" idx="1"/>
          </p:nvPr>
        </p:nvSpPr>
        <p:spPr>
          <a:xfrm>
            <a:off x="457200" y="1600202"/>
            <a:ext cx="8229600" cy="4525964"/>
          </a:xfrm>
          <a:prstGeom prst="rect">
            <a:avLst/>
          </a:prstGeom>
        </p:spPr>
        <p:txBody>
          <a:bodyPr/>
          <a:lstStyle/>
          <a:p>
            <a:pPr/>
            <a:r>
              <a:t>Induced at LACHC in 4/2018</a:t>
            </a:r>
          </a:p>
          <a:p>
            <a:pPr lvl="1" marL="800100" indent="-342900">
              <a:buChar char="•"/>
            </a:pPr>
            <a:r>
              <a:t>+ MTD, + MOP before induction</a:t>
            </a:r>
          </a:p>
          <a:p>
            <a:pPr lvl="1" marL="800100" indent="-342900">
              <a:buChar char="•"/>
            </a:pPr>
            <a:r>
              <a:t>- MTD, - MOP after induction</a:t>
            </a:r>
          </a:p>
          <a:p>
            <a:pPr/>
            <a:r>
              <a:t>Reports improved anxiety, restlessness</a:t>
            </a:r>
          </a:p>
          <a:p>
            <a:pPr/>
            <a:r>
              <a:t>Improved relationships with wife and children</a:t>
            </a:r>
          </a:p>
          <a:p>
            <a:pPr/>
            <a:r>
              <a:t>Referred family members to our MAT program</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xfrm>
            <a:off x="457200" y="274638"/>
            <a:ext cx="8229600" cy="1143002"/>
          </a:xfrm>
          <a:prstGeom prst="rect">
            <a:avLst/>
          </a:prstGeom>
        </p:spPr>
        <p:txBody>
          <a:bodyPr/>
          <a:lstStyle/>
          <a:p>
            <a:pPr/>
            <a:r>
              <a:t>MAT Coaching</a:t>
            </a:r>
          </a:p>
        </p:txBody>
      </p:sp>
      <p:sp>
        <p:nvSpPr>
          <p:cNvPr id="252" name="Shape 252"/>
          <p:cNvSpPr/>
          <p:nvPr>
            <p:ph type="body" idx="1"/>
          </p:nvPr>
        </p:nvSpPr>
        <p:spPr>
          <a:xfrm>
            <a:off x="457200" y="1600202"/>
            <a:ext cx="8229600" cy="4525964"/>
          </a:xfrm>
          <a:prstGeom prst="rect">
            <a:avLst/>
          </a:prstGeom>
        </p:spPr>
        <p:txBody>
          <a:bodyPr/>
          <a:lstStyle/>
          <a:p>
            <a:pPr marL="339470" indent="-339470" defTabSz="452627">
              <a:spcBef>
                <a:spcPts val="600"/>
              </a:spcBef>
              <a:defRPr sz="3100"/>
            </a:pPr>
            <a:r>
              <a:t>Program Support thru TAPC Grant</a:t>
            </a:r>
          </a:p>
          <a:p>
            <a:pPr marL="339470" indent="-339470" defTabSz="452627">
              <a:spcBef>
                <a:spcPts val="600"/>
              </a:spcBef>
              <a:defRPr sz="3100"/>
            </a:pPr>
            <a:r>
              <a:t>Monthly Coaching Conference Calls</a:t>
            </a:r>
          </a:p>
          <a:p>
            <a:pPr lvl="1" marL="792098" indent="-339470" defTabSz="452627">
              <a:spcBef>
                <a:spcPts val="600"/>
              </a:spcBef>
              <a:buChar char="•"/>
              <a:defRPr sz="3100"/>
            </a:pPr>
            <a:r>
              <a:t>Brian Hurley, MD, Addiction Psychiatry</a:t>
            </a:r>
          </a:p>
          <a:p>
            <a:pPr lvl="2" marL="1244727" indent="-339469" defTabSz="452627">
              <a:spcBef>
                <a:spcPts val="600"/>
              </a:spcBef>
              <a:defRPr sz="3100"/>
            </a:pPr>
            <a:r>
              <a:t>Difficult Cases</a:t>
            </a:r>
          </a:p>
          <a:p>
            <a:pPr lvl="2" marL="1244727" indent="-339469" defTabSz="452627">
              <a:spcBef>
                <a:spcPts val="600"/>
              </a:spcBef>
              <a:defRPr sz="3100"/>
            </a:pPr>
            <a:r>
              <a:t>Inductions</a:t>
            </a:r>
          </a:p>
          <a:p>
            <a:pPr lvl="2" marL="1244727" indent="-339469" defTabSz="452627">
              <a:spcBef>
                <a:spcPts val="600"/>
              </a:spcBef>
              <a:defRPr sz="3100"/>
            </a:pPr>
            <a:r>
              <a:t>Dosages</a:t>
            </a:r>
          </a:p>
          <a:p>
            <a:pPr lvl="2" marL="1244727" indent="-339469" defTabSz="452627">
              <a:spcBef>
                <a:spcPts val="600"/>
              </a:spcBef>
              <a:defRPr sz="3100"/>
            </a:pPr>
            <a:r>
              <a:t>Diversion</a:t>
            </a:r>
          </a:p>
          <a:p>
            <a:pPr lvl="2" marL="1244727" indent="-339469" defTabSz="452627">
              <a:spcBef>
                <a:spcPts val="600"/>
              </a:spcBef>
              <a:defRPr sz="3100"/>
            </a:pPr>
            <a:r>
              <a:t>Benzodiazepines, Methadone, Opiates</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prstGeom prst="rect">
            <a:avLst/>
          </a:prstGeom>
        </p:spPr>
        <p:txBody>
          <a:bodyPr/>
          <a:lstStyle/>
          <a:p>
            <a:pPr/>
            <a:r>
              <a:t>MAT Team Unity</a:t>
            </a:r>
          </a:p>
        </p:txBody>
      </p:sp>
      <p:sp>
        <p:nvSpPr>
          <p:cNvPr id="255" name="Shape 255"/>
          <p:cNvSpPr/>
          <p:nvPr>
            <p:ph type="body" idx="1"/>
          </p:nvPr>
        </p:nvSpPr>
        <p:spPr>
          <a:prstGeom prst="rect">
            <a:avLst/>
          </a:prstGeom>
        </p:spPr>
        <p:txBody>
          <a:bodyPr/>
          <a:lstStyle/>
          <a:p>
            <a:pPr/>
            <a:r>
              <a:t>MAT providers work within similar guidelines</a:t>
            </a:r>
          </a:p>
          <a:p>
            <a:pPr/>
            <a:r>
              <a:t>Use of Treatment Templates to adhere to standard</a:t>
            </a:r>
          </a:p>
          <a:p>
            <a:pPr/>
            <a:r>
              <a:t>Monthly meetings with HHCLA to discuss program challenges</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xfrm>
            <a:off x="457200" y="274637"/>
            <a:ext cx="8229600" cy="1143004"/>
          </a:xfrm>
          <a:prstGeom prst="rect">
            <a:avLst/>
          </a:prstGeom>
        </p:spPr>
        <p:txBody>
          <a:bodyPr/>
          <a:lstStyle>
            <a:lvl1pPr defTabSz="438911">
              <a:defRPr sz="4200"/>
            </a:lvl1pPr>
          </a:lstStyle>
          <a:p>
            <a:pPr/>
            <a:r>
              <a:t>Current Status of MAT</a:t>
            </a:r>
          </a:p>
        </p:txBody>
      </p:sp>
      <p:sp>
        <p:nvSpPr>
          <p:cNvPr id="258" name="Shape 258"/>
          <p:cNvSpPr/>
          <p:nvPr>
            <p:ph type="body" idx="1"/>
          </p:nvPr>
        </p:nvSpPr>
        <p:spPr>
          <a:xfrm>
            <a:off x="457200" y="1294946"/>
            <a:ext cx="8229600" cy="4462391"/>
          </a:xfrm>
          <a:prstGeom prst="rect">
            <a:avLst/>
          </a:prstGeom>
        </p:spPr>
        <p:txBody>
          <a:bodyPr/>
          <a:lstStyle/>
          <a:p>
            <a:pPr>
              <a:spcBef>
                <a:spcPts val="500"/>
              </a:spcBef>
              <a:defRPr sz="3000"/>
            </a:pPr>
            <a:r>
              <a:t>2017 </a:t>
            </a:r>
          </a:p>
          <a:p>
            <a:pPr lvl="1" marL="800100" indent="-342900">
              <a:spcBef>
                <a:spcPts val="500"/>
              </a:spcBef>
              <a:buChar char="•"/>
              <a:defRPr sz="3000"/>
            </a:pPr>
            <a:r>
              <a:t>100 unique patients</a:t>
            </a:r>
          </a:p>
          <a:p>
            <a:pPr>
              <a:spcBef>
                <a:spcPts val="500"/>
              </a:spcBef>
              <a:defRPr sz="3000"/>
            </a:pPr>
            <a:r>
              <a:t>2018 </a:t>
            </a:r>
          </a:p>
          <a:p>
            <a:pPr lvl="1" marL="800100" indent="-342900">
              <a:spcBef>
                <a:spcPts val="500"/>
              </a:spcBef>
              <a:buChar char="•"/>
              <a:defRPr sz="3000"/>
            </a:pPr>
            <a:r>
              <a:t>January - September</a:t>
            </a:r>
          </a:p>
          <a:p>
            <a:pPr lvl="2" marL="1257300" indent="-342900">
              <a:spcBef>
                <a:spcPts val="500"/>
              </a:spcBef>
              <a:defRPr sz="3000"/>
            </a:pPr>
            <a:r>
              <a:t>105 unique patients</a:t>
            </a:r>
          </a:p>
          <a:p>
            <a:pPr>
              <a:spcBef>
                <a:spcPts val="500"/>
              </a:spcBef>
              <a:defRPr sz="3000"/>
            </a:pPr>
            <a:r>
              <a:t>Currently, 35 MAT patients monthly</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p:nvPr>
        </p:nvSpPr>
        <p:spPr>
          <a:xfrm>
            <a:off x="457200" y="274637"/>
            <a:ext cx="8229600" cy="1143004"/>
          </a:xfrm>
          <a:prstGeom prst="rect">
            <a:avLst/>
          </a:prstGeom>
        </p:spPr>
        <p:txBody>
          <a:bodyPr/>
          <a:lstStyle/>
          <a:p>
            <a:pPr defTabSz="370331">
              <a:defRPr sz="3100"/>
            </a:pPr>
            <a:r>
              <a:t>Barriers- </a:t>
            </a:r>
          </a:p>
          <a:p>
            <a:pPr defTabSz="370331">
              <a:defRPr sz="3100"/>
            </a:pPr>
            <a:r>
              <a:t>Prescriber Perceptions</a:t>
            </a:r>
          </a:p>
        </p:txBody>
      </p:sp>
      <p:sp>
        <p:nvSpPr>
          <p:cNvPr id="263" name="Shape 263"/>
          <p:cNvSpPr/>
          <p:nvPr>
            <p:ph type="body" idx="1"/>
          </p:nvPr>
        </p:nvSpPr>
        <p:spPr>
          <a:xfrm>
            <a:off x="457200" y="1369955"/>
            <a:ext cx="8229600" cy="4632848"/>
          </a:xfrm>
          <a:prstGeom prst="rect">
            <a:avLst/>
          </a:prstGeom>
        </p:spPr>
        <p:txBody>
          <a:bodyPr/>
          <a:lstStyle/>
          <a:p>
            <a:pPr>
              <a:spcBef>
                <a:spcPts val="500"/>
              </a:spcBef>
            </a:pPr>
            <a:r>
              <a:t>“Difficult” patients</a:t>
            </a:r>
          </a:p>
          <a:p>
            <a:pPr>
              <a:spcBef>
                <a:spcPts val="500"/>
              </a:spcBef>
            </a:pPr>
            <a:r>
              <a:t>Time consuming visits</a:t>
            </a:r>
          </a:p>
          <a:p>
            <a:pPr>
              <a:spcBef>
                <a:spcPts val="500"/>
              </a:spcBef>
            </a:pPr>
            <a:r>
              <a:t>High risk of diversion of Buprenorphine</a:t>
            </a:r>
          </a:p>
          <a:p>
            <a:pPr>
              <a:spcBef>
                <a:spcPts val="500"/>
              </a:spcBef>
            </a:pPr>
            <a:r>
              <a:t>Many missed appointments</a:t>
            </a:r>
          </a:p>
          <a:p>
            <a:pPr>
              <a:spcBef>
                <a:spcPts val="500"/>
              </a:spcBef>
            </a:pPr>
            <a:r>
              <a:t>Disturbing to other patients</a:t>
            </a:r>
          </a:p>
          <a:p>
            <a:pPr>
              <a:spcBef>
                <a:spcPts val="500"/>
              </a:spcBef>
            </a:pPr>
            <a:r>
              <a:t>Manipulative</a:t>
            </a:r>
          </a:p>
          <a:p>
            <a:pPr>
              <a:spcBef>
                <a:spcPts val="500"/>
              </a:spcBef>
            </a:pPr>
            <a:r>
              <a:t>Differing goals of treatment</a:t>
            </a:r>
          </a:p>
        </p:txBody>
      </p:sp>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457200" y="274638"/>
            <a:ext cx="8229600" cy="1143002"/>
          </a:xfrm>
          <a:prstGeom prst="rect">
            <a:avLst/>
          </a:prstGeom>
        </p:spPr>
        <p:txBody>
          <a:bodyPr/>
          <a:lstStyle/>
          <a:p>
            <a:pPr defTabSz="370331">
              <a:defRPr sz="3100"/>
            </a:pPr>
            <a:r>
              <a:t>Barriers-</a:t>
            </a:r>
          </a:p>
          <a:p>
            <a:pPr defTabSz="370331">
              <a:defRPr sz="3100"/>
            </a:pPr>
            <a:r>
              <a:t>Patient challenges</a:t>
            </a:r>
          </a:p>
        </p:txBody>
      </p:sp>
      <p:sp>
        <p:nvSpPr>
          <p:cNvPr id="266" name="Shape 266"/>
          <p:cNvSpPr/>
          <p:nvPr>
            <p:ph type="body" idx="1"/>
          </p:nvPr>
        </p:nvSpPr>
        <p:spPr>
          <a:xfrm>
            <a:off x="457200" y="1600202"/>
            <a:ext cx="8229600" cy="4525964"/>
          </a:xfrm>
          <a:prstGeom prst="rect">
            <a:avLst/>
          </a:prstGeom>
        </p:spPr>
        <p:txBody>
          <a:bodyPr/>
          <a:lstStyle/>
          <a:p>
            <a:pPr/>
            <a:r>
              <a:t>No/Inactive insurance</a:t>
            </a:r>
          </a:p>
          <a:p>
            <a:pPr/>
            <a:r>
              <a:t>No ID/phone</a:t>
            </a:r>
          </a:p>
          <a:p>
            <a:pPr/>
            <a:r>
              <a:t>Difficulty making appointments</a:t>
            </a:r>
          </a:p>
          <a:p>
            <a:pPr/>
            <a:r>
              <a:t>Can’t leave partner/tent/belongings</a:t>
            </a:r>
          </a:p>
          <a:p>
            <a:pPr/>
            <a:r>
              <a:t>Don’t trust doctors/medical society</a:t>
            </a:r>
          </a:p>
          <a:p>
            <a:pPr/>
            <a:r>
              <a:t>Other substance use</a:t>
            </a:r>
          </a:p>
          <a:p>
            <a:pPr/>
            <a:r>
              <a:t>Psychiatric disease</a:t>
            </a:r>
          </a:p>
        </p:txBody>
      </p:sp>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p:nvPr>
        </p:nvSpPr>
        <p:spPr>
          <a:xfrm>
            <a:off x="457200" y="274638"/>
            <a:ext cx="8229600" cy="1143002"/>
          </a:xfrm>
          <a:prstGeom prst="rect">
            <a:avLst/>
          </a:prstGeom>
        </p:spPr>
        <p:txBody>
          <a:bodyPr/>
          <a:lstStyle/>
          <a:p>
            <a:pPr/>
            <a:r>
              <a:t>Patient Stories - Mr. H</a:t>
            </a:r>
          </a:p>
        </p:txBody>
      </p:sp>
      <p:sp>
        <p:nvSpPr>
          <p:cNvPr id="269" name="Shape 269"/>
          <p:cNvSpPr/>
          <p:nvPr>
            <p:ph type="body" idx="1"/>
          </p:nvPr>
        </p:nvSpPr>
        <p:spPr>
          <a:xfrm>
            <a:off x="457200" y="1600202"/>
            <a:ext cx="8229600" cy="4525964"/>
          </a:xfrm>
          <a:prstGeom prst="rect">
            <a:avLst/>
          </a:prstGeom>
        </p:spPr>
        <p:txBody>
          <a:bodyPr/>
          <a:lstStyle/>
          <a:p>
            <a:pPr marL="301752" indent="-301752" defTabSz="402336">
              <a:spcBef>
                <a:spcPts val="600"/>
              </a:spcBef>
              <a:defRPr sz="2816"/>
            </a:pPr>
            <a:r>
              <a:t>Undocumented, uninsured</a:t>
            </a:r>
          </a:p>
          <a:p>
            <a:pPr marL="301752" indent="-301752" defTabSz="402336">
              <a:spcBef>
                <a:spcPts val="600"/>
              </a:spcBef>
              <a:defRPr sz="2816"/>
            </a:pPr>
            <a:r>
              <a:t>IV Heroin use for 20 years</a:t>
            </a:r>
          </a:p>
          <a:p>
            <a:pPr marL="301752" indent="-301752" defTabSz="402336">
              <a:spcBef>
                <a:spcPts val="600"/>
              </a:spcBef>
              <a:defRPr sz="2816"/>
            </a:pPr>
            <a:r>
              <a:t>History of incarceration</a:t>
            </a:r>
          </a:p>
          <a:p>
            <a:pPr marL="301752" indent="-301752" defTabSz="402336">
              <a:spcBef>
                <a:spcPts val="600"/>
              </a:spcBef>
              <a:defRPr sz="2816"/>
            </a:pPr>
            <a:r>
              <a:t>Previously homeless</a:t>
            </a:r>
          </a:p>
          <a:p>
            <a:pPr marL="301752" indent="-301752" defTabSz="402336">
              <a:spcBef>
                <a:spcPts val="600"/>
              </a:spcBef>
              <a:defRPr sz="2816"/>
            </a:pPr>
            <a:r>
              <a:t>Married but strained relationship</a:t>
            </a:r>
          </a:p>
          <a:p>
            <a:pPr marL="301752" indent="-301752" defTabSz="402336">
              <a:spcBef>
                <a:spcPts val="600"/>
              </a:spcBef>
              <a:defRPr sz="2816"/>
            </a:pPr>
            <a:r>
              <a:t>Previously attempted Methadone program</a:t>
            </a:r>
          </a:p>
          <a:p>
            <a:pPr marL="301752" indent="-301752" defTabSz="402336">
              <a:spcBef>
                <a:spcPts val="600"/>
              </a:spcBef>
              <a:defRPr sz="2816"/>
            </a:pPr>
            <a:r>
              <a:t>Induced at HHCLA in 3/2017</a:t>
            </a:r>
          </a:p>
          <a:p>
            <a:pPr lvl="1" marL="704087" indent="-301752" defTabSz="402336">
              <a:spcBef>
                <a:spcPts val="600"/>
              </a:spcBef>
              <a:buChar char="•"/>
              <a:defRPr sz="2816"/>
            </a:pPr>
            <a:r>
              <a:t>Needed multiple inductions</a:t>
            </a:r>
          </a:p>
          <a:p>
            <a:pPr lvl="1" marL="704087" indent="-301752" defTabSz="402336">
              <a:spcBef>
                <a:spcPts val="600"/>
              </a:spcBef>
              <a:buChar char="•"/>
              <a:defRPr sz="2816"/>
            </a:pPr>
            <a:r>
              <a:t>Transitioned to LACHC Maintenance in 6/2017</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p:nvPr>
        </p:nvSpPr>
        <p:spPr>
          <a:xfrm>
            <a:off x="457200" y="274638"/>
            <a:ext cx="8229600" cy="1143002"/>
          </a:xfrm>
          <a:prstGeom prst="rect">
            <a:avLst/>
          </a:prstGeom>
        </p:spPr>
        <p:txBody>
          <a:bodyPr/>
          <a:lstStyle/>
          <a:p>
            <a:pPr/>
            <a:r>
              <a:t>Patient Stories - Mr. H (cont)</a:t>
            </a:r>
          </a:p>
        </p:txBody>
      </p:sp>
      <p:sp>
        <p:nvSpPr>
          <p:cNvPr id="272" name="Shape 272"/>
          <p:cNvSpPr/>
          <p:nvPr>
            <p:ph type="body" idx="1"/>
          </p:nvPr>
        </p:nvSpPr>
        <p:spPr>
          <a:xfrm>
            <a:off x="457200" y="1600202"/>
            <a:ext cx="8229600" cy="4525964"/>
          </a:xfrm>
          <a:prstGeom prst="rect">
            <a:avLst/>
          </a:prstGeom>
        </p:spPr>
        <p:txBody>
          <a:bodyPr/>
          <a:lstStyle/>
          <a:p>
            <a:pPr/>
            <a:r>
              <a:t>Artist by trade</a:t>
            </a:r>
          </a:p>
          <a:p>
            <a:pPr lvl="1" marL="800100" indent="-342900">
              <a:buChar char="•"/>
            </a:pPr>
            <a:r>
              <a:t>Financially support his family</a:t>
            </a:r>
          </a:p>
          <a:p>
            <a:pPr/>
            <a:r>
              <a:t>Reports relationship with wife is the best it has ever been in 20 years</a:t>
            </a:r>
          </a:p>
          <a:p>
            <a:pPr/>
            <a:r>
              <a:t>Expecting their first born child this year</a:t>
            </a:r>
          </a:p>
          <a:p>
            <a:pPr/>
            <a:r>
              <a:t>Enjoys working consistent job</a:t>
            </a:r>
          </a:p>
          <a:p>
            <a:pPr/>
            <a:r>
              <a:t>Returns to clinic monthly</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14.jpeg"/>
          <p:cNvPicPr>
            <a:picLocks noChangeAspect="1"/>
          </p:cNvPicPr>
          <p:nvPr/>
        </p:nvPicPr>
        <p:blipFill>
          <a:blip r:embed="rId2">
            <a:extLst/>
          </a:blip>
          <a:stretch>
            <a:fillRect/>
          </a:stretch>
        </p:blipFill>
        <p:spPr>
          <a:xfrm>
            <a:off x="675428" y="82206"/>
            <a:ext cx="7793144" cy="5844858"/>
          </a:xfrm>
          <a:prstGeom prst="rect">
            <a:avLst/>
          </a:prstGeom>
          <a:ln w="12700">
            <a:miter lim="400000"/>
          </a:ln>
        </p:spPr>
      </p:pic>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image15.jpeg"/>
          <p:cNvPicPr>
            <a:picLocks noChangeAspect="1"/>
          </p:cNvPicPr>
          <p:nvPr/>
        </p:nvPicPr>
        <p:blipFill>
          <a:blip r:embed="rId2">
            <a:extLst/>
          </a:blip>
          <a:stretch>
            <a:fillRect/>
          </a:stretch>
        </p:blipFill>
        <p:spPr>
          <a:xfrm>
            <a:off x="1180703" y="424854"/>
            <a:ext cx="6782594" cy="5086947"/>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xfrm>
            <a:off x="457200" y="274637"/>
            <a:ext cx="8229600" cy="1143004"/>
          </a:xfrm>
          <a:prstGeom prst="rect">
            <a:avLst/>
          </a:prstGeom>
        </p:spPr>
        <p:txBody>
          <a:bodyPr/>
          <a:lstStyle/>
          <a:p>
            <a:pPr/>
            <a:r>
              <a:t>Need for MAT Services at LACHC</a:t>
            </a:r>
          </a:p>
        </p:txBody>
      </p:sp>
      <p:sp>
        <p:nvSpPr>
          <p:cNvPr id="130" name="Shape 130"/>
          <p:cNvSpPr/>
          <p:nvPr>
            <p:ph type="body" idx="1"/>
          </p:nvPr>
        </p:nvSpPr>
        <p:spPr>
          <a:xfrm>
            <a:off x="457200" y="1672773"/>
            <a:ext cx="8229600" cy="4084564"/>
          </a:xfrm>
          <a:prstGeom prst="rect">
            <a:avLst/>
          </a:prstGeom>
        </p:spPr>
        <p:txBody>
          <a:bodyPr/>
          <a:lstStyle/>
          <a:p>
            <a:pPr/>
            <a:r>
              <a:t>High amount of substance use in Skid Row, our target neighborhood</a:t>
            </a:r>
          </a:p>
          <a:p>
            <a:pPr lvl="1" marL="800100" indent="-342900">
              <a:spcBef>
                <a:spcPts val="600"/>
              </a:spcBef>
              <a:defRPr sz="2800"/>
            </a:pPr>
            <a:r>
              <a:t>About 30% of the patients we serve struggle with substance use</a:t>
            </a:r>
          </a:p>
          <a:p>
            <a:pPr lvl="1" marL="800100" indent="-342900">
              <a:spcBef>
                <a:spcPts val="600"/>
              </a:spcBef>
              <a:defRPr sz="2800"/>
            </a:pPr>
            <a:r>
              <a:t>Significant number of our patients use opioids, both heroin and opiate medications</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p:nvPr>
        </p:nvSpPr>
        <p:spPr>
          <a:xfrm>
            <a:off x="457200" y="274637"/>
            <a:ext cx="8229600" cy="1143004"/>
          </a:xfrm>
          <a:prstGeom prst="rect">
            <a:avLst/>
          </a:prstGeom>
        </p:spPr>
        <p:txBody>
          <a:bodyPr/>
          <a:lstStyle/>
          <a:p>
            <a:pPr/>
            <a:r>
              <a:t>Program Growth</a:t>
            </a:r>
          </a:p>
        </p:txBody>
      </p:sp>
      <p:sp>
        <p:nvSpPr>
          <p:cNvPr id="279" name="Shape 279"/>
          <p:cNvSpPr/>
          <p:nvPr>
            <p:ph type="body" idx="1"/>
          </p:nvPr>
        </p:nvSpPr>
        <p:spPr>
          <a:xfrm>
            <a:off x="457200" y="1676401"/>
            <a:ext cx="8229600" cy="4525965"/>
          </a:xfrm>
          <a:prstGeom prst="rect">
            <a:avLst/>
          </a:prstGeom>
        </p:spPr>
        <p:txBody>
          <a:bodyPr/>
          <a:lstStyle/>
          <a:p>
            <a:pPr/>
            <a:r>
              <a:t>To further integrate mental health and case management services</a:t>
            </a:r>
          </a:p>
          <a:p>
            <a:pPr/>
            <a:r>
              <a:t>Increase cultural competency, to be more sensitive to diversity and individuality of our community</a:t>
            </a:r>
          </a:p>
          <a:p>
            <a:pPr/>
            <a:r>
              <a:t>To continue to partner with patients/community to improve program treatment goals </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xfrm>
            <a:off x="457200" y="274638"/>
            <a:ext cx="8229600" cy="1143002"/>
          </a:xfrm>
          <a:prstGeom prst="rect">
            <a:avLst/>
          </a:prstGeom>
        </p:spPr>
        <p:txBody>
          <a:bodyPr/>
          <a:lstStyle/>
          <a:p>
            <a:pPr/>
            <a:r>
              <a:t>Healing</a:t>
            </a:r>
          </a:p>
        </p:txBody>
      </p:sp>
      <p:sp>
        <p:nvSpPr>
          <p:cNvPr id="282" name="Shape 282"/>
          <p:cNvSpPr/>
          <p:nvPr>
            <p:ph type="body" idx="1"/>
          </p:nvPr>
        </p:nvSpPr>
        <p:spPr>
          <a:xfrm>
            <a:off x="457200" y="1600202"/>
            <a:ext cx="8229600" cy="4525964"/>
          </a:xfrm>
          <a:prstGeom prst="rect">
            <a:avLst/>
          </a:prstGeom>
        </p:spPr>
        <p:txBody>
          <a:bodyPr/>
          <a:lstStyle/>
          <a:p>
            <a:pPr/>
            <a:r>
              <a:t>“The opposite of addiction is not sobriety. The opposite of addiction is connection”</a:t>
            </a:r>
          </a:p>
          <a:p>
            <a:pPr lvl="8" marL="0" indent="1828800">
              <a:buSzTx/>
              <a:buNone/>
            </a:pPr>
            <a:r>
              <a:t>             - Johann Hari</a:t>
            </a:r>
          </a:p>
        </p:txBody>
      </p:sp>
      <p:pic>
        <p:nvPicPr>
          <p:cNvPr id="283" name="image16.png"/>
          <p:cNvPicPr>
            <a:picLocks noChangeAspect="1"/>
          </p:cNvPicPr>
          <p:nvPr/>
        </p:nvPicPr>
        <p:blipFill>
          <a:blip r:embed="rId3">
            <a:extLst/>
          </a:blip>
          <a:srcRect l="1" t="19607" r="0" b="949"/>
          <a:stretch>
            <a:fillRect/>
          </a:stretch>
        </p:blipFill>
        <p:spPr>
          <a:xfrm>
            <a:off x="2226667" y="3336681"/>
            <a:ext cx="4690495" cy="2516632"/>
          </a:xfrm>
          <a:prstGeom prst="rect">
            <a:avLst/>
          </a:prstGeom>
          <a:ln w="12700">
            <a:miter lim="400000"/>
          </a:ln>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xfrm>
            <a:off x="457200" y="448873"/>
            <a:ext cx="8229601" cy="1143004"/>
          </a:xfrm>
          <a:prstGeom prst="rect">
            <a:avLst/>
          </a:prstGeom>
        </p:spPr>
        <p:txBody>
          <a:bodyPr/>
          <a:lstStyle/>
          <a:p>
            <a:pPr/>
            <a:r>
              <a:t>Questions?</a:t>
            </a:r>
          </a:p>
        </p:txBody>
      </p:sp>
      <p:sp>
        <p:nvSpPr>
          <p:cNvPr id="288" name="Shape 288"/>
          <p:cNvSpPr/>
          <p:nvPr>
            <p:ph type="body" sz="half" idx="1"/>
          </p:nvPr>
        </p:nvSpPr>
        <p:spPr>
          <a:xfrm>
            <a:off x="457199" y="4470381"/>
            <a:ext cx="8229601" cy="1746814"/>
          </a:xfrm>
          <a:prstGeom prst="rect">
            <a:avLst/>
          </a:prstGeom>
        </p:spPr>
        <p:txBody>
          <a:bodyPr/>
          <a:lstStyle/>
          <a:p>
            <a:pPr marL="0" indent="0">
              <a:lnSpc>
                <a:spcPct val="90000"/>
              </a:lnSpc>
              <a:spcBef>
                <a:spcPts val="400"/>
              </a:spcBef>
              <a:buSzTx/>
              <a:buNone/>
              <a:defRPr sz="2000"/>
            </a:pPr>
            <a:r>
              <a:t>Jason Nacorda</a:t>
            </a:r>
            <a:r>
              <a:t>; </a:t>
            </a:r>
            <a:r>
              <a:rPr>
                <a:uFill>
                  <a:solidFill>
                    <a:srgbClr val="0000FF"/>
                  </a:solidFill>
                </a:uFill>
                <a:hlinkClick r:id="rId2" invalidUrl="" action="" tgtFrame="" tooltip="" history="1" highlightClick="0" endSnd="0"/>
              </a:rPr>
              <a:t>jnacorda@lachc.com</a:t>
            </a:r>
            <a:r>
              <a:t>- MAT Champion</a:t>
            </a:r>
          </a:p>
          <a:p>
            <a:pPr marL="0" indent="0">
              <a:lnSpc>
                <a:spcPct val="90000"/>
              </a:lnSpc>
              <a:spcBef>
                <a:spcPts val="400"/>
              </a:spcBef>
              <a:buSzTx/>
              <a:buNone/>
              <a:defRPr sz="2000"/>
            </a:pPr>
          </a:p>
          <a:p>
            <a:pPr marL="0" indent="0">
              <a:lnSpc>
                <a:spcPct val="90000"/>
              </a:lnSpc>
              <a:spcBef>
                <a:spcPts val="400"/>
              </a:spcBef>
              <a:buSzTx/>
              <a:buNone/>
              <a:defRPr sz="2000"/>
            </a:pPr>
            <a:r>
              <a:t>Katy White; kwhite@lachc.com- Chief Medical Officer</a:t>
            </a:r>
          </a:p>
        </p:txBody>
      </p:sp>
      <p:pic>
        <p:nvPicPr>
          <p:cNvPr id="289" name="image15.jpeg"/>
          <p:cNvPicPr>
            <a:picLocks noChangeAspect="1"/>
          </p:cNvPicPr>
          <p:nvPr/>
        </p:nvPicPr>
        <p:blipFill>
          <a:blip r:embed="rId3">
            <a:extLst/>
          </a:blip>
          <a:stretch>
            <a:fillRect/>
          </a:stretch>
        </p:blipFill>
        <p:spPr>
          <a:xfrm>
            <a:off x="2709823" y="1482992"/>
            <a:ext cx="3724354" cy="2793266"/>
          </a:xfrm>
          <a:prstGeom prst="rect">
            <a:avLst/>
          </a:prstGeom>
          <a:ln w="12700">
            <a:miter lim="400000"/>
          </a:ln>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prstGeom prst="rect">
            <a:avLst/>
          </a:prstGeom>
        </p:spPr>
        <p:txBody>
          <a:bodyPr/>
          <a:lstStyle/>
          <a:p>
            <a:pPr/>
            <a:r>
              <a:t>Resources</a:t>
            </a:r>
          </a:p>
        </p:txBody>
      </p:sp>
      <p:sp>
        <p:nvSpPr>
          <p:cNvPr id="292" name="Shape 292"/>
          <p:cNvSpPr/>
          <p:nvPr>
            <p:ph type="body" idx="1"/>
          </p:nvPr>
        </p:nvSpPr>
        <p:spPr>
          <a:prstGeom prst="rect">
            <a:avLst/>
          </a:prstGeom>
        </p:spPr>
        <p:txBody>
          <a:bodyPr/>
          <a:lstStyle/>
          <a:p>
            <a:pPr marL="216027" indent="-216027" defTabSz="288036">
              <a:spcBef>
                <a:spcPts val="400"/>
              </a:spcBef>
              <a:defRPr sz="2016"/>
            </a:pPr>
            <a:r>
              <a:t>Alexander, Bruce. The Globalization of Addiction: A study in poverty of the spirit. (Oxford Univ. Press, 2010)</a:t>
            </a:r>
          </a:p>
          <a:p>
            <a:pPr marL="216027" indent="-216027" defTabSz="288036">
              <a:spcBef>
                <a:spcPts val="400"/>
              </a:spcBef>
              <a:defRPr sz="2016"/>
            </a:pPr>
            <a:r>
              <a:t>P Denning, J Little. Practicing Harm Reduction Psychotherapy, Second Edition: An Alternative Approach to Addictions.The Guilford Press; 2nd edition (October 24, 2011)</a:t>
            </a:r>
          </a:p>
          <a:p>
            <a:pPr marL="216027" indent="-216027" defTabSz="288036">
              <a:spcBef>
                <a:spcPts val="400"/>
              </a:spcBef>
              <a:defRPr sz="2016"/>
            </a:pPr>
            <a:r>
              <a:t>GA Marlatt, Arthur W. Blume &amp; George A. Parks (2001) Integrating Harm Reduction Therapy and Traditional Substance Abuse Treatment, Journal of Psychoactive Drugs, 33:1, 13-21</a:t>
            </a:r>
          </a:p>
          <a:p>
            <a:pPr marL="216027" indent="-216027" defTabSz="288036">
              <a:spcBef>
                <a:spcPts val="400"/>
              </a:spcBef>
              <a:defRPr sz="2016"/>
            </a:pPr>
            <a:r>
              <a:t>GA Marlatt, ME Larimer, K Witkiewitz. Harm Reduction, Second Edition. Pragmatic strategies for Managing High-risk behaviors. The Guilford Press; Second edition (December 7, 2011)</a:t>
            </a:r>
          </a:p>
          <a:p>
            <a:pPr marL="216027" indent="-216027" defTabSz="288036">
              <a:spcBef>
                <a:spcPts val="400"/>
              </a:spcBef>
              <a:defRPr sz="2016"/>
            </a:pPr>
            <a:r>
              <a:t>Rhodes, Tim. “Risk environments and drug harms: A social science for harm reduction approach.” The International Journal of Drug Policy.May 2009. Volume 20, Issue 3, Pages 193–201.</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xfrm>
            <a:off x="457200" y="274637"/>
            <a:ext cx="8229600" cy="1143004"/>
          </a:xfrm>
          <a:prstGeom prst="rect">
            <a:avLst/>
          </a:prstGeom>
        </p:spPr>
        <p:txBody>
          <a:bodyPr/>
          <a:lstStyle/>
          <a:p>
            <a:pPr/>
            <a:r>
              <a:t>LACHC’s MAT Story</a:t>
            </a:r>
          </a:p>
        </p:txBody>
      </p:sp>
      <p:sp>
        <p:nvSpPr>
          <p:cNvPr id="135" name="Shape 135"/>
          <p:cNvSpPr/>
          <p:nvPr>
            <p:ph type="body" idx="1"/>
          </p:nvPr>
        </p:nvSpPr>
        <p:spPr>
          <a:xfrm>
            <a:off x="457200" y="1672773"/>
            <a:ext cx="8229600" cy="4084564"/>
          </a:xfrm>
          <a:prstGeom prst="rect">
            <a:avLst/>
          </a:prstGeom>
        </p:spPr>
        <p:txBody>
          <a:bodyPr/>
          <a:lstStyle/>
          <a:p>
            <a:pPr marL="336041" indent="-336041" defTabSz="448055">
              <a:spcBef>
                <a:spcPts val="400"/>
              </a:spcBef>
              <a:defRPr sz="2300"/>
            </a:pPr>
            <a:r>
              <a:t>Received a HRSA Behavioral Health Integration grant in late 2014</a:t>
            </a:r>
            <a:r>
              <a:t>- </a:t>
            </a:r>
            <a:r>
              <a:t>Increased number of Mental Health staff</a:t>
            </a:r>
            <a:endParaRPr sz="2700"/>
          </a:p>
          <a:p>
            <a:pPr lvl="1" marL="728091" indent="-280034" defTabSz="448055">
              <a:spcBef>
                <a:spcPts val="300"/>
              </a:spcBef>
              <a:defRPr sz="1900"/>
            </a:pPr>
            <a:r>
              <a:t>Increased our capacity to conduct SBIRTS (Screening, Brief Intervention, Referral for Treatment)</a:t>
            </a:r>
            <a:r>
              <a:t>– highlighted need for greater subst use services</a:t>
            </a:r>
            <a:endParaRPr sz="2700"/>
          </a:p>
          <a:p>
            <a:pPr marL="336041" indent="-336041" defTabSz="448055">
              <a:spcBef>
                <a:spcPts val="400"/>
              </a:spcBef>
              <a:defRPr sz="2300"/>
            </a:pPr>
            <a:r>
              <a:t>Received a HRSA Substance Abuse Services Expansion grant 2016($325K), and LA Care Cross-Sector grant 2016 ($150K)</a:t>
            </a:r>
          </a:p>
          <a:p>
            <a:pPr lvl="1" marL="728091" indent="-280034" defTabSz="448055">
              <a:spcBef>
                <a:spcPts val="300"/>
              </a:spcBef>
              <a:defRPr sz="1900"/>
            </a:pPr>
            <a:r>
              <a:t>Allowed for partnership with Homeless Health Care LA (HHCLA)</a:t>
            </a:r>
            <a:endParaRPr sz="2700"/>
          </a:p>
          <a:p>
            <a:pPr lvl="1" marL="728091" indent="-280034" defTabSz="448055">
              <a:spcBef>
                <a:spcPts val="300"/>
              </a:spcBef>
              <a:defRPr sz="1900"/>
            </a:pPr>
            <a:r>
              <a:t>Funded 2 part time HHCLA physicians to do MAT (8 hours/ week)</a:t>
            </a:r>
            <a:endParaRPr sz="2700"/>
          </a:p>
          <a:p>
            <a:pPr lvl="1" marL="728091" indent="-280034" defTabSz="448055">
              <a:spcBef>
                <a:spcPts val="300"/>
              </a:spcBef>
              <a:defRPr sz="1900"/>
            </a:pPr>
            <a:r>
              <a:t>Also funded an outreach worker, substance abuse counselor, some medications/supplies/client incentives.</a:t>
            </a:r>
          </a:p>
          <a:p>
            <a:pPr lvl="1" marL="728091" indent="-280034" defTabSz="448055">
              <a:spcBef>
                <a:spcPts val="300"/>
              </a:spcBef>
              <a:defRPr sz="1900"/>
            </a:pPr>
            <a:r>
              <a:t>Funded outreach worker for SBIRTS in clinic, thru mid-2018</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457200" y="274637"/>
            <a:ext cx="8229600" cy="1143004"/>
          </a:xfrm>
          <a:prstGeom prst="rect">
            <a:avLst/>
          </a:prstGeom>
        </p:spPr>
        <p:txBody>
          <a:bodyPr/>
          <a:lstStyle/>
          <a:p>
            <a:pPr/>
            <a:r>
              <a:t>LACHC’s MAT Story (Continued)</a:t>
            </a:r>
          </a:p>
        </p:txBody>
      </p:sp>
      <p:sp>
        <p:nvSpPr>
          <p:cNvPr id="138" name="Shape 138"/>
          <p:cNvSpPr/>
          <p:nvPr>
            <p:ph type="body" idx="1"/>
          </p:nvPr>
        </p:nvSpPr>
        <p:spPr>
          <a:xfrm>
            <a:off x="457200" y="1672773"/>
            <a:ext cx="8229600" cy="4275126"/>
          </a:xfrm>
          <a:prstGeom prst="rect">
            <a:avLst/>
          </a:prstGeom>
        </p:spPr>
        <p:txBody>
          <a:bodyPr/>
          <a:lstStyle/>
          <a:p>
            <a:pPr marL="332613" indent="-332613" defTabSz="443484">
              <a:spcBef>
                <a:spcPts val="400"/>
              </a:spcBef>
              <a:defRPr sz="2619"/>
            </a:pPr>
            <a:r>
              <a:t>Early 2016: 2 physicians at LACHC applied for DEA X-waiver</a:t>
            </a:r>
          </a:p>
          <a:p>
            <a:pPr marL="332613" indent="-332613" defTabSz="443484">
              <a:spcBef>
                <a:spcPts val="400"/>
              </a:spcBef>
              <a:defRPr sz="2619"/>
            </a:pPr>
            <a:r>
              <a:t>Summer 2016: Worked with part-time HHCLA physicians/staff to transition to using our EMR to expand detox services/induction to Buprenorphine for heroin addicts; detox/inductions at HHCLA center for harm reduction</a:t>
            </a:r>
            <a:r>
              <a:t>– initial plan was inductions at HHCLA, maintenance at LACHC</a:t>
            </a:r>
          </a:p>
          <a:p>
            <a:pPr marL="332613" indent="-332613" defTabSz="443484">
              <a:spcBef>
                <a:spcPts val="400"/>
              </a:spcBef>
              <a:defRPr sz="2619"/>
            </a:pPr>
            <a:r>
              <a:t>Fall 2016: Hired another physician to champion MAT program at LACHC, sent him to a CSAM training</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prstGeom prst="rect">
            <a:avLst/>
          </a:prstGeom>
        </p:spPr>
        <p:txBody>
          <a:bodyPr/>
          <a:lstStyle/>
          <a:p>
            <a:pPr/>
            <a:r>
              <a:t>LACHC’s MAT Story (Continued)</a:t>
            </a:r>
          </a:p>
        </p:txBody>
      </p:sp>
      <p:sp>
        <p:nvSpPr>
          <p:cNvPr id="141" name="Shape 141"/>
          <p:cNvSpPr/>
          <p:nvPr>
            <p:ph type="body" idx="1"/>
          </p:nvPr>
        </p:nvSpPr>
        <p:spPr>
          <a:prstGeom prst="rect">
            <a:avLst/>
          </a:prstGeom>
        </p:spPr>
        <p:txBody>
          <a:bodyPr/>
          <a:lstStyle/>
          <a:p>
            <a:pPr marL="342900" indent="-342900">
              <a:lnSpc>
                <a:spcPct val="120000"/>
              </a:lnSpc>
              <a:spcBef>
                <a:spcPts val="500"/>
              </a:spcBef>
              <a:defRPr sz="2700"/>
            </a:pPr>
            <a:r>
              <a:t>Fall-winter 2016-2017: Got more physicians and mid-level provider waivered</a:t>
            </a:r>
          </a:p>
          <a:p>
            <a:pPr marL="342900" indent="-342900">
              <a:lnSpc>
                <a:spcPct val="120000"/>
              </a:lnSpc>
              <a:spcBef>
                <a:spcPts val="500"/>
              </a:spcBef>
              <a:defRPr sz="2700"/>
            </a:pPr>
            <a:r>
              <a:t>Since Fall 2016: program support through TAPC grant (3 in-person learning sessions, monthly coaching, monthly Project ECHO meetings) and CSAM webinars</a:t>
            </a:r>
          </a:p>
          <a:p>
            <a:pPr marL="342900" indent="-342900">
              <a:lnSpc>
                <a:spcPct val="120000"/>
              </a:lnSpc>
              <a:spcBef>
                <a:spcPts val="500"/>
              </a:spcBef>
              <a:defRPr sz="2700"/>
            </a:pPr>
            <a:r>
              <a:t>Since Fall 2016: slow ramp up of maintenance and home induction patients</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r>
              <a:t>Skinner Box Rats - 1960’s</a:t>
            </a:r>
          </a:p>
        </p:txBody>
      </p:sp>
      <p:sp>
        <p:nvSpPr>
          <p:cNvPr id="144" name="Shape 144"/>
          <p:cNvSpPr/>
          <p:nvPr>
            <p:ph type="body" sz="half" idx="1"/>
          </p:nvPr>
        </p:nvSpPr>
        <p:spPr>
          <a:xfrm>
            <a:off x="457200" y="1600202"/>
            <a:ext cx="5015012" cy="4429473"/>
          </a:xfrm>
          <a:prstGeom prst="rect">
            <a:avLst/>
          </a:prstGeom>
        </p:spPr>
        <p:txBody>
          <a:bodyPr/>
          <a:lstStyle/>
          <a:p>
            <a:pPr marL="301752" indent="-301752" defTabSz="402336">
              <a:spcBef>
                <a:spcPts val="600"/>
              </a:spcBef>
              <a:defRPr sz="2816"/>
            </a:pPr>
            <a:r>
              <a:t>Rats would receive injection of heroin when pressing on lever</a:t>
            </a:r>
          </a:p>
          <a:p>
            <a:pPr marL="301752" indent="-301752" defTabSz="402336">
              <a:spcBef>
                <a:spcPts val="600"/>
              </a:spcBef>
              <a:defRPr sz="2816"/>
            </a:pPr>
            <a:r>
              <a:t>Some rats dosed themselves to the point of not eating/drinking and starved</a:t>
            </a:r>
          </a:p>
          <a:p>
            <a:pPr marL="301752" indent="-301752" defTabSz="402336">
              <a:spcBef>
                <a:spcPts val="600"/>
              </a:spcBef>
              <a:defRPr sz="2816"/>
            </a:pPr>
            <a:r>
              <a:t>Heroin thought to be a “demon drug”  </a:t>
            </a:r>
          </a:p>
          <a:p>
            <a:pPr lvl="1" marL="704087" indent="-301752" defTabSz="402336">
              <a:spcBef>
                <a:spcPts val="600"/>
              </a:spcBef>
              <a:buChar char="•"/>
              <a:defRPr sz="2816"/>
            </a:pPr>
            <a:r>
              <a:t>Any exposure would lead to life-long addiction  </a:t>
            </a:r>
          </a:p>
        </p:txBody>
      </p:sp>
      <p:pic>
        <p:nvPicPr>
          <p:cNvPr id="145" name="pasted-image.tiff"/>
          <p:cNvPicPr>
            <a:picLocks noChangeAspect="1"/>
          </p:cNvPicPr>
          <p:nvPr/>
        </p:nvPicPr>
        <p:blipFill>
          <a:blip r:embed="rId2">
            <a:extLst/>
          </a:blip>
          <a:stretch>
            <a:fillRect/>
          </a:stretch>
        </p:blipFill>
        <p:spPr>
          <a:xfrm>
            <a:off x="5655498" y="1558424"/>
            <a:ext cx="3263822" cy="1912396"/>
          </a:xfrm>
          <a:prstGeom prst="rect">
            <a:avLst/>
          </a:prstGeom>
          <a:ln w="12700">
            <a:miter lim="400000"/>
          </a:ln>
        </p:spPr>
      </p:pic>
      <p:pic>
        <p:nvPicPr>
          <p:cNvPr id="146" name="pasted-image.tiff"/>
          <p:cNvPicPr>
            <a:picLocks noChangeAspect="1"/>
          </p:cNvPicPr>
          <p:nvPr/>
        </p:nvPicPr>
        <p:blipFill>
          <a:blip r:embed="rId3">
            <a:extLst/>
          </a:blip>
          <a:stretch>
            <a:fillRect/>
          </a:stretch>
        </p:blipFill>
        <p:spPr>
          <a:xfrm>
            <a:off x="5732533" y="3622074"/>
            <a:ext cx="3109752" cy="2324540"/>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